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3"/>
  </p:notesMasterIdLst>
  <p:sldIdLst>
    <p:sldId id="256" r:id="rId2"/>
    <p:sldId id="300" r:id="rId3"/>
    <p:sldId id="265" r:id="rId4"/>
    <p:sldId id="257" r:id="rId5"/>
    <p:sldId id="259" r:id="rId6"/>
    <p:sldId id="301" r:id="rId7"/>
    <p:sldId id="302" r:id="rId8"/>
    <p:sldId id="305" r:id="rId9"/>
    <p:sldId id="303" r:id="rId10"/>
    <p:sldId id="304" r:id="rId11"/>
    <p:sldId id="29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18"/>
    <p:restoredTop sz="94622"/>
  </p:normalViewPr>
  <p:slideViewPr>
    <p:cSldViewPr snapToGrid="0" snapToObjects="1">
      <p:cViewPr varScale="1">
        <p:scale>
          <a:sx n="80" d="100"/>
          <a:sy n="80" d="100"/>
        </p:scale>
        <p:origin x="192" y="10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0819E-A5FE-174E-9CF1-0EEBC439DB4A}" type="datetimeFigureOut">
              <a:rPr lang="en-US" smtClean="0"/>
              <a:t>9/5/19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46259-6E83-E54F-A9D1-525D2A87727E}" type="slidenum">
              <a:rPr lang="en-US" smtClean="0"/>
              <a:t>‹#›</a:t>
            </a:fld>
            <a:endParaRPr lang="en-US"/>
          </a:p>
        </p:txBody>
      </p:sp>
    </p:spTree>
    <p:extLst>
      <p:ext uri="{BB962C8B-B14F-4D97-AF65-F5344CB8AC3E}">
        <p14:creationId xmlns:p14="http://schemas.microsoft.com/office/powerpoint/2010/main" val="359315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F4D168-EA75-4C13-B242-717935EC07F3}" type="slidenum">
              <a:rPr lang="en-US" smtClean="0"/>
              <a:t>3</a:t>
            </a:fld>
            <a:endParaRPr lang="en-US"/>
          </a:p>
        </p:txBody>
      </p:sp>
    </p:spTree>
    <p:extLst>
      <p:ext uri="{BB962C8B-B14F-4D97-AF65-F5344CB8AC3E}">
        <p14:creationId xmlns:p14="http://schemas.microsoft.com/office/powerpoint/2010/main" val="330381856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9/5/19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9/5/19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9/5/19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9/5/19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9/5/19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9/5/19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elikia.org/" TargetMode="External"/><Relationship Id="rId2" Type="http://schemas.openxmlformats.org/officeDocument/2006/relationships/hyperlink" Target="http://www.hypercities.com/" TargetMode="External"/><Relationship Id="rId1" Type="http://schemas.openxmlformats.org/officeDocument/2006/relationships/slideLayout" Target="../slideLayouts/slideLayout2.xml"/><Relationship Id="rId6" Type="http://schemas.openxmlformats.org/officeDocument/2006/relationships/hyperlink" Target="https://lincolnmullen.com/projects/slavery/" TargetMode="External"/><Relationship Id="rId5" Type="http://schemas.openxmlformats.org/officeDocument/2006/relationships/hyperlink" Target="http://dsl.richmond.edu/emancipation/" TargetMode="External"/><Relationship Id="rId4" Type="http://schemas.openxmlformats.org/officeDocument/2006/relationships/hyperlink" Target="http://web.stanford.edu/group/spatialhistory/cgi-bin/site/index.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CE35-F20C-A749-800F-5528E63B276C}"/>
              </a:ext>
            </a:extLst>
          </p:cNvPr>
          <p:cNvSpPr>
            <a:spLocks noGrp="1"/>
          </p:cNvSpPr>
          <p:nvPr>
            <p:ph type="ctrTitle"/>
          </p:nvPr>
        </p:nvSpPr>
        <p:spPr/>
        <p:txBody>
          <a:bodyPr/>
          <a:lstStyle/>
          <a:p>
            <a:r>
              <a:rPr lang="en-US" sz="6000" dirty="0"/>
              <a:t>ANTH 3420 Urban Archaeology</a:t>
            </a:r>
          </a:p>
        </p:txBody>
      </p:sp>
      <p:sp>
        <p:nvSpPr>
          <p:cNvPr id="3" name="Subtitle 2">
            <a:extLst>
              <a:ext uri="{FF2B5EF4-FFF2-40B4-BE49-F238E27FC236}">
                <a16:creationId xmlns:a16="http://schemas.microsoft.com/office/drawing/2014/main" id="{CF2C7B7F-62FD-534F-9799-73ECC61F502D}"/>
              </a:ext>
            </a:extLst>
          </p:cNvPr>
          <p:cNvSpPr>
            <a:spLocks noGrp="1"/>
          </p:cNvSpPr>
          <p:nvPr>
            <p:ph type="subTitle" idx="1"/>
          </p:nvPr>
        </p:nvSpPr>
        <p:spPr/>
        <p:txBody>
          <a:bodyPr/>
          <a:lstStyle/>
          <a:p>
            <a:r>
              <a:rPr lang="en-US" dirty="0"/>
              <a:t>Prof. Kelly M Britt</a:t>
            </a:r>
          </a:p>
          <a:p>
            <a:r>
              <a:rPr lang="en-US" dirty="0"/>
              <a:t>Room 538 IA</a:t>
            </a:r>
          </a:p>
        </p:txBody>
      </p:sp>
    </p:spTree>
    <p:extLst>
      <p:ext uri="{BB962C8B-B14F-4D97-AF65-F5344CB8AC3E}">
        <p14:creationId xmlns:p14="http://schemas.microsoft.com/office/powerpoint/2010/main" val="2024976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08CC2-32FA-A24D-9324-D4B39B1E2978}"/>
              </a:ext>
            </a:extLst>
          </p:cNvPr>
          <p:cNvSpPr>
            <a:spLocks noGrp="1"/>
          </p:cNvSpPr>
          <p:nvPr>
            <p:ph type="title"/>
          </p:nvPr>
        </p:nvSpPr>
        <p:spPr/>
        <p:txBody>
          <a:bodyPr/>
          <a:lstStyle/>
          <a:p>
            <a:r>
              <a:rPr lang="en-US" dirty="0"/>
              <a:t>Themes</a:t>
            </a:r>
          </a:p>
        </p:txBody>
      </p:sp>
      <p:sp>
        <p:nvSpPr>
          <p:cNvPr id="3" name="Content Placeholder 2">
            <a:extLst>
              <a:ext uri="{FF2B5EF4-FFF2-40B4-BE49-F238E27FC236}">
                <a16:creationId xmlns:a16="http://schemas.microsoft.com/office/drawing/2014/main" id="{192C99D3-5A8A-C046-B7DE-D27D3F4A371D}"/>
              </a:ext>
            </a:extLst>
          </p:cNvPr>
          <p:cNvSpPr>
            <a:spLocks noGrp="1"/>
          </p:cNvSpPr>
          <p:nvPr>
            <p:ph idx="1"/>
          </p:nvPr>
        </p:nvSpPr>
        <p:spPr/>
        <p:txBody>
          <a:bodyPr/>
          <a:lstStyle/>
          <a:p>
            <a:r>
              <a:rPr lang="en-US" dirty="0"/>
              <a:t>4 groups of 3</a:t>
            </a:r>
          </a:p>
          <a:p>
            <a:r>
              <a:rPr lang="en-US" dirty="0"/>
              <a:t>Potential Themes based on Smith’s work</a:t>
            </a:r>
          </a:p>
          <a:p>
            <a:pPr lvl="1"/>
            <a:r>
              <a:rPr lang="en-US" dirty="0"/>
              <a:t>Social</a:t>
            </a:r>
          </a:p>
          <a:p>
            <a:pPr lvl="1"/>
            <a:r>
              <a:rPr lang="en-US" dirty="0"/>
              <a:t>Ritual </a:t>
            </a:r>
          </a:p>
          <a:p>
            <a:pPr lvl="1"/>
            <a:r>
              <a:rPr lang="en-US" dirty="0"/>
              <a:t>Political</a:t>
            </a:r>
          </a:p>
          <a:p>
            <a:pPr lvl="1"/>
            <a:r>
              <a:rPr lang="en-US" dirty="0"/>
              <a:t>Economic</a:t>
            </a:r>
          </a:p>
          <a:p>
            <a:r>
              <a:rPr lang="en-US" dirty="0"/>
              <a:t>Do we want to look at these 4 themes, or focus on just one?</a:t>
            </a:r>
          </a:p>
          <a:p>
            <a:r>
              <a:rPr lang="en-US" dirty="0"/>
              <a:t>Name of project?</a:t>
            </a:r>
          </a:p>
          <a:p>
            <a:pPr lvl="1"/>
            <a:r>
              <a:rPr lang="en-US" dirty="0"/>
              <a:t>My thought-Mapping the Making of the Urban Landscape: Making Place in Bed </a:t>
            </a:r>
            <a:r>
              <a:rPr lang="en-US" dirty="0" err="1"/>
              <a:t>Stuy</a:t>
            </a:r>
            <a:endParaRPr lang="en-US" dirty="0"/>
          </a:p>
        </p:txBody>
      </p:sp>
    </p:spTree>
    <p:extLst>
      <p:ext uri="{BB962C8B-B14F-4D97-AF65-F5344CB8AC3E}">
        <p14:creationId xmlns:p14="http://schemas.microsoft.com/office/powerpoint/2010/main" val="1976487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3600" dirty="0"/>
              <a:t>Dr. Kelly M Britt</a:t>
            </a:r>
          </a:p>
          <a:p>
            <a:r>
              <a:rPr lang="en-US" sz="3600" dirty="0" err="1"/>
              <a:t>Kellym.britt@Brooklyn.cuny.edu</a:t>
            </a:r>
            <a:endParaRPr lang="en-US" sz="3600" dirty="0"/>
          </a:p>
        </p:txBody>
      </p:sp>
      <p:sp>
        <p:nvSpPr>
          <p:cNvPr id="5" name="Title 4"/>
          <p:cNvSpPr>
            <a:spLocks noGrp="1"/>
          </p:cNvSpPr>
          <p:nvPr>
            <p:ph type="title"/>
          </p:nvPr>
        </p:nvSpPr>
        <p:spPr/>
        <p:txBody>
          <a:bodyPr/>
          <a:lstStyle/>
          <a:p>
            <a:r>
              <a:rPr lang="en-US" dirty="0"/>
              <a:t>Questions and Comments</a:t>
            </a:r>
          </a:p>
        </p:txBody>
      </p:sp>
    </p:spTree>
    <p:extLst>
      <p:ext uri="{BB962C8B-B14F-4D97-AF65-F5344CB8AC3E}">
        <p14:creationId xmlns:p14="http://schemas.microsoft.com/office/powerpoint/2010/main" val="3076235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566E-0CAB-E64F-9F71-EF472A3CB923}"/>
              </a:ext>
            </a:extLst>
          </p:cNvPr>
          <p:cNvSpPr>
            <a:spLocks noGrp="1"/>
          </p:cNvSpPr>
          <p:nvPr>
            <p:ph type="title"/>
          </p:nvPr>
        </p:nvSpPr>
        <p:spPr/>
        <p:txBody>
          <a:bodyPr/>
          <a:lstStyle/>
          <a:p>
            <a:r>
              <a:rPr lang="en-US" dirty="0"/>
              <a:t>Agenda	</a:t>
            </a:r>
          </a:p>
        </p:txBody>
      </p:sp>
      <p:sp>
        <p:nvSpPr>
          <p:cNvPr id="3" name="Content Placeholder 2">
            <a:extLst>
              <a:ext uri="{FF2B5EF4-FFF2-40B4-BE49-F238E27FC236}">
                <a16:creationId xmlns:a16="http://schemas.microsoft.com/office/drawing/2014/main" id="{90826FA2-3D6E-5A4B-82F5-1ADDCA0A26FF}"/>
              </a:ext>
            </a:extLst>
          </p:cNvPr>
          <p:cNvSpPr>
            <a:spLocks noGrp="1"/>
          </p:cNvSpPr>
          <p:nvPr>
            <p:ph idx="1"/>
          </p:nvPr>
        </p:nvSpPr>
        <p:spPr/>
        <p:txBody>
          <a:bodyPr>
            <a:normAutofit lnSpcReduction="10000"/>
          </a:bodyPr>
          <a:lstStyle/>
          <a:p>
            <a:r>
              <a:rPr lang="en-US" dirty="0"/>
              <a:t>OER/Commons questions issues-some still need to register on the Commons</a:t>
            </a:r>
          </a:p>
          <a:p>
            <a:r>
              <a:rPr lang="en-US" dirty="0"/>
              <a:t>Office hours-James this week, Paula next week (before class)</a:t>
            </a:r>
          </a:p>
          <a:p>
            <a:r>
              <a:rPr lang="en-US" dirty="0"/>
              <a:t>Discussants-next week Angela and Paula</a:t>
            </a:r>
          </a:p>
          <a:p>
            <a:r>
              <a:rPr lang="en-US" dirty="0"/>
              <a:t>Grace period of not posting reflection BEFORE class on COMMONS ends this week-IT issues, etc. should be ironed out. Please post your reflection BEFORE next Tuesday’s class or your will receive 0 points for the assignment for that day.           No Exceptions.</a:t>
            </a:r>
          </a:p>
          <a:p>
            <a:r>
              <a:rPr lang="en-US" dirty="0"/>
              <a:t>NO CLASS THIS THURSDAY-Monday schedule</a:t>
            </a:r>
          </a:p>
          <a:p>
            <a:r>
              <a:rPr lang="en-US" dirty="0"/>
              <a:t>NO OPEN LAB HOURS THIS WEEK</a:t>
            </a:r>
          </a:p>
          <a:p>
            <a:r>
              <a:rPr lang="en-US" dirty="0"/>
              <a:t>Today-Foundational Papers, Foundational Debates</a:t>
            </a:r>
          </a:p>
          <a:p>
            <a:r>
              <a:rPr lang="en-US" dirty="0"/>
              <a:t>Explore Digital Humanities Projects</a:t>
            </a:r>
          </a:p>
        </p:txBody>
      </p:sp>
    </p:spTree>
    <p:extLst>
      <p:ext uri="{BB962C8B-B14F-4D97-AF65-F5344CB8AC3E}">
        <p14:creationId xmlns:p14="http://schemas.microsoft.com/office/powerpoint/2010/main" val="366814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Urban Archaeology</a:t>
            </a:r>
          </a:p>
        </p:txBody>
      </p:sp>
      <p:sp>
        <p:nvSpPr>
          <p:cNvPr id="2" name="Text Placeholder 1"/>
          <p:cNvSpPr>
            <a:spLocks noGrp="1"/>
          </p:cNvSpPr>
          <p:nvPr>
            <p:ph type="body" idx="1"/>
          </p:nvPr>
        </p:nvSpPr>
        <p:spPr>
          <a:xfrm>
            <a:off x="640080" y="4937760"/>
            <a:ext cx="10578254" cy="1149096"/>
          </a:xfrm>
        </p:spPr>
        <p:txBody>
          <a:bodyPr>
            <a:noAutofit/>
          </a:bodyPr>
          <a:lstStyle/>
          <a:p>
            <a:r>
              <a:rPr lang="en-US" sz="3600" dirty="0"/>
              <a:t>Foundational Papers, Foundational Debates</a:t>
            </a:r>
          </a:p>
        </p:txBody>
      </p:sp>
    </p:spTree>
    <p:extLst>
      <p:ext uri="{BB962C8B-B14F-4D97-AF65-F5344CB8AC3E}">
        <p14:creationId xmlns:p14="http://schemas.microsoft.com/office/powerpoint/2010/main" val="1799939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33410-1592-024B-857E-BED73819B1E4}"/>
              </a:ext>
            </a:extLst>
          </p:cNvPr>
          <p:cNvSpPr>
            <a:spLocks noGrp="1"/>
          </p:cNvSpPr>
          <p:nvPr>
            <p:ph type="title"/>
          </p:nvPr>
        </p:nvSpPr>
        <p:spPr>
          <a:xfrm>
            <a:off x="1069848" y="484632"/>
            <a:ext cx="4108235" cy="1191768"/>
          </a:xfrm>
        </p:spPr>
        <p:txBody>
          <a:bodyPr/>
          <a:lstStyle/>
          <a:p>
            <a:r>
              <a:rPr lang="en-US" dirty="0"/>
              <a:t>Monica Smith</a:t>
            </a:r>
          </a:p>
        </p:txBody>
      </p:sp>
      <p:pic>
        <p:nvPicPr>
          <p:cNvPr id="7" name="Content Placeholder 6">
            <a:extLst>
              <a:ext uri="{FF2B5EF4-FFF2-40B4-BE49-F238E27FC236}">
                <a16:creationId xmlns:a16="http://schemas.microsoft.com/office/drawing/2014/main" id="{130FE20B-BA34-4747-A9B1-3244C6DE170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25600" y="2167591"/>
            <a:ext cx="2650198" cy="3710278"/>
          </a:xfrm>
        </p:spPr>
      </p:pic>
      <p:sp>
        <p:nvSpPr>
          <p:cNvPr id="5" name="Content Placeholder 4">
            <a:extLst>
              <a:ext uri="{FF2B5EF4-FFF2-40B4-BE49-F238E27FC236}">
                <a16:creationId xmlns:a16="http://schemas.microsoft.com/office/drawing/2014/main" id="{2EBF4CDE-DD7C-FC4C-9FAC-F58983E7A535}"/>
              </a:ext>
            </a:extLst>
          </p:cNvPr>
          <p:cNvSpPr>
            <a:spLocks noGrp="1"/>
          </p:cNvSpPr>
          <p:nvPr>
            <p:ph sz="half" idx="2"/>
          </p:nvPr>
        </p:nvSpPr>
        <p:spPr>
          <a:xfrm>
            <a:off x="5918200" y="2034804"/>
            <a:ext cx="5270500" cy="3975852"/>
          </a:xfrm>
        </p:spPr>
        <p:txBody>
          <a:bodyPr>
            <a:noAutofit/>
          </a:bodyPr>
          <a:lstStyle/>
          <a:p>
            <a:pPr lvl="1"/>
            <a:r>
              <a:rPr lang="en-US" sz="1600" dirty="0"/>
              <a:t>1997 Graduated with PhD from University of Michigan </a:t>
            </a:r>
          </a:p>
          <a:p>
            <a:pPr lvl="1"/>
            <a:r>
              <a:rPr lang="en-US" sz="1600" dirty="0"/>
              <a:t>1988 MA from UCLA</a:t>
            </a:r>
          </a:p>
          <a:p>
            <a:pPr lvl="1"/>
            <a:r>
              <a:rPr lang="en-US" sz="1600" dirty="0"/>
              <a:t>1995 BA from UC Santa Barbara</a:t>
            </a:r>
          </a:p>
          <a:p>
            <a:pPr lvl="1"/>
            <a:r>
              <a:rPr lang="en-US" sz="1600" dirty="0"/>
              <a:t>Currently Professor Institute of Environment and Sustainability, UCLA</a:t>
            </a:r>
          </a:p>
          <a:p>
            <a:pPr lvl="1"/>
            <a:endParaRPr lang="en-US" sz="1600" dirty="0"/>
          </a:p>
          <a:p>
            <a:pPr lvl="1"/>
            <a:r>
              <a:rPr lang="en-US" sz="1600" dirty="0"/>
              <a:t>Research Interests:</a:t>
            </a:r>
          </a:p>
          <a:p>
            <a:pPr lvl="2"/>
            <a:r>
              <a:rPr lang="en-US" dirty="0"/>
              <a:t>Comparative modern and ancient urbanism</a:t>
            </a:r>
          </a:p>
          <a:p>
            <a:pPr lvl="2"/>
            <a:r>
              <a:rPr lang="en-US" dirty="0"/>
              <a:t>trade and economics in prehistory</a:t>
            </a:r>
          </a:p>
          <a:p>
            <a:pPr lvl="2"/>
            <a:r>
              <a:rPr lang="en-US" dirty="0"/>
              <a:t>archaeological method and theory</a:t>
            </a:r>
          </a:p>
          <a:p>
            <a:pPr lvl="2"/>
            <a:r>
              <a:rPr lang="en-US" dirty="0"/>
              <a:t>food and ordinary goods in complex societies</a:t>
            </a:r>
          </a:p>
          <a:p>
            <a:pPr lvl="2"/>
            <a:r>
              <a:rPr lang="en-US" dirty="0"/>
              <a:t>South Asia, Indian Ocean, Mediterranean</a:t>
            </a:r>
          </a:p>
        </p:txBody>
      </p:sp>
    </p:spTree>
    <p:extLst>
      <p:ext uri="{BB962C8B-B14F-4D97-AF65-F5344CB8AC3E}">
        <p14:creationId xmlns:p14="http://schemas.microsoft.com/office/powerpoint/2010/main" val="3578307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A4A1D-B5A5-754B-B742-782BC94AB2E0}"/>
              </a:ext>
            </a:extLst>
          </p:cNvPr>
          <p:cNvSpPr>
            <a:spLocks noGrp="1"/>
          </p:cNvSpPr>
          <p:nvPr>
            <p:ph type="title"/>
          </p:nvPr>
        </p:nvSpPr>
        <p:spPr>
          <a:xfrm>
            <a:off x="1069848" y="484632"/>
            <a:ext cx="9788652" cy="1172719"/>
          </a:xfrm>
        </p:spPr>
        <p:txBody>
          <a:bodyPr/>
          <a:lstStyle/>
          <a:p>
            <a:r>
              <a:rPr lang="en-US" dirty="0"/>
              <a:t>Alfredo González-</a:t>
            </a:r>
            <a:r>
              <a:rPr lang="en-US" dirty="0" err="1"/>
              <a:t>Ruibal</a:t>
            </a:r>
            <a:endParaRPr lang="en-US" dirty="0"/>
          </a:p>
        </p:txBody>
      </p:sp>
      <p:sp>
        <p:nvSpPr>
          <p:cNvPr id="3" name="Content Placeholder 2">
            <a:extLst>
              <a:ext uri="{FF2B5EF4-FFF2-40B4-BE49-F238E27FC236}">
                <a16:creationId xmlns:a16="http://schemas.microsoft.com/office/drawing/2014/main" id="{6B9C7074-C7A3-174F-B28A-E692359F39DC}"/>
              </a:ext>
            </a:extLst>
          </p:cNvPr>
          <p:cNvSpPr>
            <a:spLocks noGrp="1"/>
          </p:cNvSpPr>
          <p:nvPr>
            <p:ph sz="half" idx="1"/>
          </p:nvPr>
        </p:nvSpPr>
        <p:spPr>
          <a:xfrm>
            <a:off x="767442" y="1657351"/>
            <a:ext cx="6239436" cy="5200649"/>
          </a:xfrm>
        </p:spPr>
        <p:txBody>
          <a:bodyPr>
            <a:normAutofit fontScale="85000" lnSpcReduction="20000"/>
          </a:bodyPr>
          <a:lstStyle/>
          <a:p>
            <a:pPr lvl="1"/>
            <a:r>
              <a:rPr lang="en-US" sz="2400" dirty="0"/>
              <a:t>2003 PhD in Prehistoric Archaeology from </a:t>
            </a:r>
            <a:r>
              <a:rPr lang="en-US" sz="2400" dirty="0" err="1"/>
              <a:t>Complutense</a:t>
            </a:r>
            <a:r>
              <a:rPr lang="en-US" sz="2400" dirty="0"/>
              <a:t> University of Madrid</a:t>
            </a:r>
          </a:p>
          <a:p>
            <a:pPr lvl="1"/>
            <a:r>
              <a:rPr lang="en-US" sz="2400" dirty="0"/>
              <a:t>1999 degree in History from </a:t>
            </a:r>
            <a:r>
              <a:rPr lang="en-US" sz="2400" dirty="0" err="1"/>
              <a:t>Complutense</a:t>
            </a:r>
            <a:r>
              <a:rPr lang="en-US" sz="2400" dirty="0"/>
              <a:t> University of Madrid</a:t>
            </a:r>
          </a:p>
          <a:p>
            <a:pPr lvl="1"/>
            <a:r>
              <a:rPr lang="en-US" sz="2400" dirty="0"/>
              <a:t>2004-2009 Various teaching positions and post-docs at Stanford and his alma mater</a:t>
            </a:r>
          </a:p>
          <a:p>
            <a:pPr marL="274320" lvl="1" indent="0">
              <a:buNone/>
            </a:pPr>
            <a:endParaRPr lang="en-US" sz="2400" dirty="0"/>
          </a:p>
          <a:p>
            <a:pPr lvl="1"/>
            <a:r>
              <a:rPr lang="en-US" sz="2400" dirty="0"/>
              <a:t>Currently a staff archaeologist with the Institute of Heritage Sciences (Incipit) at the Spanish National Research Council (CSIC).</a:t>
            </a:r>
          </a:p>
          <a:p>
            <a:pPr lvl="1"/>
            <a:r>
              <a:rPr lang="en-US" sz="2400" dirty="0"/>
              <a:t>Managing editor of the Journal of Contemporary Archaeology </a:t>
            </a:r>
          </a:p>
          <a:p>
            <a:pPr marL="274320" lvl="1" indent="0">
              <a:buNone/>
            </a:pPr>
            <a:endParaRPr lang="en-US" sz="2400" dirty="0"/>
          </a:p>
          <a:p>
            <a:pPr lvl="1"/>
            <a:r>
              <a:rPr lang="en-US" sz="2400" dirty="0"/>
              <a:t>Research interests:</a:t>
            </a:r>
          </a:p>
          <a:p>
            <a:pPr lvl="2"/>
            <a:r>
              <a:rPr lang="en-US" sz="2200" dirty="0"/>
              <a:t>“Darker side of the 20</a:t>
            </a:r>
            <a:r>
              <a:rPr lang="en-US" sz="2200" baseline="30000" dirty="0"/>
              <a:t>th</a:t>
            </a:r>
            <a:r>
              <a:rPr lang="en-US" sz="2200" dirty="0"/>
              <a:t> and 21</a:t>
            </a:r>
            <a:r>
              <a:rPr lang="en-US" sz="2200" baseline="30000" dirty="0"/>
              <a:t>st</a:t>
            </a:r>
            <a:r>
              <a:rPr lang="en-US" sz="2200" dirty="0"/>
              <a:t> Capitalism”</a:t>
            </a:r>
          </a:p>
          <a:p>
            <a:pPr lvl="2"/>
            <a:r>
              <a:rPr lang="en-US" sz="2200" dirty="0"/>
              <a:t>Spanish Civil War</a:t>
            </a:r>
          </a:p>
          <a:p>
            <a:pPr lvl="2"/>
            <a:r>
              <a:rPr lang="en-US" sz="2200" dirty="0"/>
              <a:t>Conflict</a:t>
            </a:r>
          </a:p>
          <a:p>
            <a:pPr lvl="2"/>
            <a:r>
              <a:rPr lang="en-US" sz="2200" dirty="0"/>
              <a:t>Colonialism and dictatorship</a:t>
            </a:r>
          </a:p>
        </p:txBody>
      </p:sp>
      <p:pic>
        <p:nvPicPr>
          <p:cNvPr id="10" name="Content Placeholder 9">
            <a:extLst>
              <a:ext uri="{FF2B5EF4-FFF2-40B4-BE49-F238E27FC236}">
                <a16:creationId xmlns:a16="http://schemas.microsoft.com/office/drawing/2014/main" id="{69CF2493-0A1C-D146-9303-ED8283DC97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746094" y="1884598"/>
            <a:ext cx="2872899" cy="3600216"/>
          </a:xfrm>
        </p:spPr>
      </p:pic>
    </p:spTree>
    <p:extLst>
      <p:ext uri="{BB962C8B-B14F-4D97-AF65-F5344CB8AC3E}">
        <p14:creationId xmlns:p14="http://schemas.microsoft.com/office/powerpoint/2010/main" val="3829644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A4A1D-B5A5-754B-B742-782BC94AB2E0}"/>
              </a:ext>
            </a:extLst>
          </p:cNvPr>
          <p:cNvSpPr>
            <a:spLocks noGrp="1"/>
          </p:cNvSpPr>
          <p:nvPr>
            <p:ph type="title"/>
          </p:nvPr>
        </p:nvSpPr>
        <p:spPr/>
        <p:txBody>
          <a:bodyPr/>
          <a:lstStyle/>
          <a:p>
            <a:r>
              <a:rPr lang="en-US" dirty="0"/>
              <a:t>Rodney Harrison</a:t>
            </a:r>
          </a:p>
        </p:txBody>
      </p:sp>
      <p:sp>
        <p:nvSpPr>
          <p:cNvPr id="3" name="Content Placeholder 2">
            <a:extLst>
              <a:ext uri="{FF2B5EF4-FFF2-40B4-BE49-F238E27FC236}">
                <a16:creationId xmlns:a16="http://schemas.microsoft.com/office/drawing/2014/main" id="{6B9C7074-C7A3-174F-B28A-E692359F39DC}"/>
              </a:ext>
            </a:extLst>
          </p:cNvPr>
          <p:cNvSpPr>
            <a:spLocks noGrp="1"/>
          </p:cNvSpPr>
          <p:nvPr>
            <p:ph sz="half" idx="1"/>
          </p:nvPr>
        </p:nvSpPr>
        <p:spPr>
          <a:xfrm>
            <a:off x="179614" y="1877786"/>
            <a:ext cx="7129670" cy="4669972"/>
          </a:xfrm>
        </p:spPr>
        <p:txBody>
          <a:bodyPr>
            <a:normAutofit fontScale="55000" lnSpcReduction="20000"/>
          </a:bodyPr>
          <a:lstStyle/>
          <a:p>
            <a:pPr lvl="1"/>
            <a:r>
              <a:rPr lang="en-US" sz="2400" dirty="0"/>
              <a:t>2003 PhD/BA  in Archaeology from University of Western Australia </a:t>
            </a:r>
          </a:p>
          <a:p>
            <a:pPr lvl="1"/>
            <a:r>
              <a:rPr lang="en-US" sz="2400" dirty="0"/>
              <a:t>2007-2012 research and teaching positions in the Centre for Cross Cultural Research at Australian National University, the Centre for Archaeology at the University of Western Australia and as an honorary visiting research fellow in the Dept. of Anthropology UCL.</a:t>
            </a:r>
          </a:p>
          <a:p>
            <a:pPr lvl="1"/>
            <a:r>
              <a:rPr lang="en-US" sz="2400" dirty="0"/>
              <a:t>Also worked as Historical archaeologist and Regional Aboriginal Heritage Studies Coordinator in the Cultural Heritage Research Unity of the New South Wales National Parks and Wildlife Services in Sydney.</a:t>
            </a:r>
          </a:p>
          <a:p>
            <a:pPr lvl="1"/>
            <a:r>
              <a:rPr lang="en-US" sz="2400" dirty="0"/>
              <a:t>Currently (from 2012) a Professor of Heritage Studies and University of College London Institute of Archaeology and AHRC Heritage Priority Area Leadership Fellow</a:t>
            </a:r>
          </a:p>
          <a:p>
            <a:pPr lvl="1"/>
            <a:r>
              <a:rPr lang="en-US" sz="2400" dirty="0"/>
              <a:t>Founding editor and editor-in-chief of the Journal of Contemporary Archaeology and founding executive committee member of the Association of Critical Heritage Studies</a:t>
            </a:r>
          </a:p>
          <a:p>
            <a:pPr marL="274320" lvl="1" indent="0">
              <a:buNone/>
            </a:pPr>
            <a:endParaRPr lang="en-US" sz="2400" dirty="0"/>
          </a:p>
          <a:p>
            <a:pPr lvl="1"/>
            <a:r>
              <a:rPr lang="en-US" sz="2400" dirty="0"/>
              <a:t>Research interests:</a:t>
            </a:r>
          </a:p>
          <a:p>
            <a:pPr lvl="2"/>
            <a:r>
              <a:rPr lang="en-US" dirty="0"/>
              <a:t>Critical Heritage Studies</a:t>
            </a:r>
          </a:p>
          <a:p>
            <a:pPr lvl="2" fontAlgn="base"/>
            <a:r>
              <a:rPr lang="en-US" dirty="0"/>
              <a:t> Heritage, multiculturalism and globalization</a:t>
            </a:r>
          </a:p>
          <a:p>
            <a:pPr lvl="2" fontAlgn="base"/>
            <a:r>
              <a:rPr lang="en-US" dirty="0" err="1"/>
              <a:t>Posthumanist</a:t>
            </a:r>
            <a:r>
              <a:rPr lang="en-US" dirty="0"/>
              <a:t> theory and environmental humanities</a:t>
            </a:r>
          </a:p>
          <a:p>
            <a:pPr lvl="2" fontAlgn="base"/>
            <a:r>
              <a:rPr lang="en-US" dirty="0"/>
              <a:t>Climate change and Anthropocene studies</a:t>
            </a:r>
          </a:p>
          <a:p>
            <a:pPr lvl="2" fontAlgn="base"/>
            <a:r>
              <a:rPr lang="en-US" dirty="0"/>
              <a:t> Intangible and indigenous heritage</a:t>
            </a:r>
          </a:p>
          <a:p>
            <a:pPr lvl="2" fontAlgn="base"/>
            <a:r>
              <a:rPr lang="en-US" dirty="0"/>
              <a:t>Museum studies</a:t>
            </a:r>
          </a:p>
          <a:p>
            <a:pPr lvl="2" fontAlgn="base"/>
            <a:r>
              <a:rPr lang="en-US" dirty="0"/>
              <a:t>History and philosophy of </a:t>
            </a:r>
            <a:r>
              <a:rPr lang="en-US" dirty="0" err="1"/>
              <a:t>conervation</a:t>
            </a:r>
            <a:r>
              <a:rPr lang="en-US" dirty="0"/>
              <a:t>, museums, anthropology and archaeology</a:t>
            </a:r>
          </a:p>
          <a:p>
            <a:pPr lvl="2" fontAlgn="base"/>
            <a:r>
              <a:rPr lang="en-US" dirty="0"/>
              <a:t>Archaeologies of the present and recent past</a:t>
            </a:r>
          </a:p>
          <a:p>
            <a:pPr lvl="2" fontAlgn="base"/>
            <a:r>
              <a:rPr lang="en-US" dirty="0"/>
              <a:t>Contemporary material culture studies</a:t>
            </a:r>
          </a:p>
          <a:p>
            <a:pPr lvl="2" fontAlgn="base"/>
            <a:r>
              <a:rPr lang="en-US" dirty="0"/>
              <a:t>Historical archaeology</a:t>
            </a:r>
          </a:p>
          <a:p>
            <a:pPr lvl="2" fontAlgn="base"/>
            <a:r>
              <a:rPr lang="en-US" dirty="0"/>
              <a:t>Archaeologies of colonialism</a:t>
            </a:r>
          </a:p>
          <a:p>
            <a:pPr lvl="2" fontAlgn="base"/>
            <a:r>
              <a:rPr lang="en-US" dirty="0"/>
              <a:t>Australian archaeology</a:t>
            </a:r>
          </a:p>
          <a:p>
            <a:pPr lvl="1"/>
            <a:endParaRPr lang="en-US" sz="2400" dirty="0"/>
          </a:p>
          <a:p>
            <a:pPr lvl="1"/>
            <a:endParaRPr lang="en-US" sz="2400" dirty="0"/>
          </a:p>
        </p:txBody>
      </p:sp>
      <p:pic>
        <p:nvPicPr>
          <p:cNvPr id="10" name="Content Placeholder 9">
            <a:extLst>
              <a:ext uri="{FF2B5EF4-FFF2-40B4-BE49-F238E27FC236}">
                <a16:creationId xmlns:a16="http://schemas.microsoft.com/office/drawing/2014/main" id="{69CF2493-0A1C-D146-9303-ED8283DC97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09284" y="1996985"/>
            <a:ext cx="3902143" cy="2859585"/>
          </a:xfrm>
        </p:spPr>
      </p:pic>
    </p:spTree>
    <p:extLst>
      <p:ext uri="{BB962C8B-B14F-4D97-AF65-F5344CB8AC3E}">
        <p14:creationId xmlns:p14="http://schemas.microsoft.com/office/powerpoint/2010/main" val="790254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6A726-D016-E543-AD4D-190F1716862B}"/>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F1689BD7-93D3-4E43-8B7D-12669CC0333B}"/>
              </a:ext>
            </a:extLst>
          </p:cNvPr>
          <p:cNvSpPr>
            <a:spLocks noGrp="1"/>
          </p:cNvSpPr>
          <p:nvPr>
            <p:ph sz="half" idx="1"/>
          </p:nvPr>
        </p:nvSpPr>
        <p:spPr/>
        <p:txBody>
          <a:bodyPr/>
          <a:lstStyle/>
          <a:p>
            <a:r>
              <a:rPr lang="en-US" b="1" dirty="0"/>
              <a:t>Ontology</a:t>
            </a:r>
            <a:r>
              <a:rPr lang="en-US" dirty="0"/>
              <a:t>-study of reality as constructed in both human and non-human worlds. It s a philosophical study of being or becoming. Relates to experiences of being in the world. “The ontological turn presents differences in cultural phenomena not as different interpretations of a singular, natural world. Rather, the ontological turn in anthropology suggests that there are alternate realities and other ways of beings that exist in parallel with our own.” Wikipedia</a:t>
            </a:r>
          </a:p>
        </p:txBody>
      </p:sp>
      <p:sp>
        <p:nvSpPr>
          <p:cNvPr id="4" name="Content Placeholder 3">
            <a:extLst>
              <a:ext uri="{FF2B5EF4-FFF2-40B4-BE49-F238E27FC236}">
                <a16:creationId xmlns:a16="http://schemas.microsoft.com/office/drawing/2014/main" id="{1AA6FB5F-462C-3743-84D8-26E2EA7A8A77}"/>
              </a:ext>
            </a:extLst>
          </p:cNvPr>
          <p:cNvSpPr>
            <a:spLocks noGrp="1"/>
          </p:cNvSpPr>
          <p:nvPr>
            <p:ph sz="half" idx="2"/>
          </p:nvPr>
        </p:nvSpPr>
        <p:spPr/>
        <p:txBody>
          <a:bodyPr/>
          <a:lstStyle/>
          <a:p>
            <a:r>
              <a:rPr lang="en-US" b="1" dirty="0" err="1"/>
              <a:t>Supermodernity</a:t>
            </a:r>
            <a:r>
              <a:rPr lang="en-US" dirty="0"/>
              <a:t>-mainly refers to the late 20</a:t>
            </a:r>
            <a:r>
              <a:rPr lang="en-US" baseline="30000" dirty="0"/>
              <a:t>th</a:t>
            </a:r>
            <a:r>
              <a:rPr lang="en-US" dirty="0"/>
              <a:t> century, also known as postmodern, postindustrial or late capitalist, but without the ”post” Gonzales-</a:t>
            </a:r>
            <a:r>
              <a:rPr lang="en-US" dirty="0" err="1"/>
              <a:t>Ruibal</a:t>
            </a:r>
            <a:r>
              <a:rPr lang="en-US" dirty="0"/>
              <a:t> challenges the notion of “overcoming” and also fills the gap between historical arch and present (usually concentrate 500 of human history ended with late 19</a:t>
            </a:r>
            <a:r>
              <a:rPr lang="en-US" baseline="30000" dirty="0"/>
              <a:t>th</a:t>
            </a:r>
            <a:r>
              <a:rPr lang="en-US" dirty="0"/>
              <a:t> /early 20</a:t>
            </a:r>
            <a:r>
              <a:rPr lang="en-US" baseline="30000" dirty="0"/>
              <a:t>th</a:t>
            </a:r>
            <a:r>
              <a:rPr lang="en-US" dirty="0"/>
              <a:t> century). Lastly, </a:t>
            </a:r>
            <a:r>
              <a:rPr lang="en-US" dirty="0" err="1"/>
              <a:t>supermodernity</a:t>
            </a:r>
            <a:r>
              <a:rPr lang="en-US" dirty="0"/>
              <a:t> has a living memory and have often been experienced by those studying it. </a:t>
            </a:r>
          </a:p>
        </p:txBody>
      </p:sp>
    </p:spTree>
    <p:extLst>
      <p:ext uri="{BB962C8B-B14F-4D97-AF65-F5344CB8AC3E}">
        <p14:creationId xmlns:p14="http://schemas.microsoft.com/office/powerpoint/2010/main" val="1952884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6A726-D016-E543-AD4D-190F1716862B}"/>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F1689BD7-93D3-4E43-8B7D-12669CC0333B}"/>
              </a:ext>
            </a:extLst>
          </p:cNvPr>
          <p:cNvSpPr>
            <a:spLocks noGrp="1"/>
          </p:cNvSpPr>
          <p:nvPr>
            <p:ph sz="half" idx="1"/>
          </p:nvPr>
        </p:nvSpPr>
        <p:spPr/>
        <p:txBody>
          <a:bodyPr>
            <a:normAutofit fontScale="92500" lnSpcReduction="10000"/>
          </a:bodyPr>
          <a:lstStyle/>
          <a:p>
            <a:r>
              <a:rPr lang="en-US" b="1" dirty="0"/>
              <a:t>Phenomenology</a:t>
            </a:r>
            <a:r>
              <a:rPr lang="en-US" dirty="0"/>
              <a:t>-(from Smith Reading)-”focuses on the physical locales of human consciousness (Johnson 2012, </a:t>
            </a:r>
            <a:r>
              <a:rPr lang="en-US" dirty="0" err="1"/>
              <a:t>pg</a:t>
            </a:r>
            <a:r>
              <a:rPr lang="en-US" dirty="0"/>
              <a:t> 272) and the interpretation of human experience from the first-person point of view (Carmen 2012, p. viii)…” (page 310)</a:t>
            </a:r>
          </a:p>
          <a:p>
            <a:r>
              <a:rPr lang="en-US" dirty="0"/>
              <a:t>“Phenomenology acknowledges the role emotion and other ephemera of agency as legitimate components of human behavior…” (page 310)</a:t>
            </a:r>
          </a:p>
          <a:p>
            <a:r>
              <a:rPr lang="en-US" dirty="0"/>
              <a:t>Essentially, its about the way we experience things. It’s a first-person point of view. Related to ontology-which is the study of being.</a:t>
            </a:r>
          </a:p>
        </p:txBody>
      </p:sp>
      <p:sp>
        <p:nvSpPr>
          <p:cNvPr id="4" name="Content Placeholder 3">
            <a:extLst>
              <a:ext uri="{FF2B5EF4-FFF2-40B4-BE49-F238E27FC236}">
                <a16:creationId xmlns:a16="http://schemas.microsoft.com/office/drawing/2014/main" id="{1AA6FB5F-462C-3743-84D8-26E2EA7A8A77}"/>
              </a:ext>
            </a:extLst>
          </p:cNvPr>
          <p:cNvSpPr>
            <a:spLocks noGrp="1"/>
          </p:cNvSpPr>
          <p:nvPr>
            <p:ph sz="half" idx="2"/>
          </p:nvPr>
        </p:nvSpPr>
        <p:spPr/>
        <p:txBody>
          <a:bodyPr>
            <a:normAutofit fontScale="92500" lnSpcReduction="10000"/>
          </a:bodyPr>
          <a:lstStyle/>
          <a:p>
            <a:endParaRPr lang="en-US" dirty="0"/>
          </a:p>
        </p:txBody>
      </p:sp>
    </p:spTree>
    <p:extLst>
      <p:ext uri="{BB962C8B-B14F-4D97-AF65-F5344CB8AC3E}">
        <p14:creationId xmlns:p14="http://schemas.microsoft.com/office/powerpoint/2010/main" val="238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CA2A1-809C-9F43-977C-FDE723345CA1}"/>
              </a:ext>
            </a:extLst>
          </p:cNvPr>
          <p:cNvSpPr>
            <a:spLocks noGrp="1"/>
          </p:cNvSpPr>
          <p:nvPr>
            <p:ph type="title"/>
          </p:nvPr>
        </p:nvSpPr>
        <p:spPr/>
        <p:txBody>
          <a:bodyPr/>
          <a:lstStyle/>
          <a:p>
            <a:r>
              <a:rPr lang="en-US" dirty="0"/>
              <a:t>Digital Humanities Projects</a:t>
            </a:r>
          </a:p>
        </p:txBody>
      </p:sp>
      <p:sp>
        <p:nvSpPr>
          <p:cNvPr id="5" name="Content Placeholder 4">
            <a:extLst>
              <a:ext uri="{FF2B5EF4-FFF2-40B4-BE49-F238E27FC236}">
                <a16:creationId xmlns:a16="http://schemas.microsoft.com/office/drawing/2014/main" id="{F1A9CF4F-2E90-1F4C-A426-DDFA318276ED}"/>
              </a:ext>
            </a:extLst>
          </p:cNvPr>
          <p:cNvSpPr>
            <a:spLocks noGrp="1"/>
          </p:cNvSpPr>
          <p:nvPr>
            <p:ph idx="1"/>
          </p:nvPr>
        </p:nvSpPr>
        <p:spPr>
          <a:xfrm>
            <a:off x="359229" y="1730829"/>
            <a:ext cx="10769019" cy="4441371"/>
          </a:xfrm>
        </p:spPr>
        <p:txBody>
          <a:bodyPr>
            <a:normAutofit/>
          </a:bodyPr>
          <a:lstStyle/>
          <a:p>
            <a:pPr marL="0" indent="0">
              <a:buNone/>
            </a:pPr>
            <a:r>
              <a:rPr lang="en-US" sz="2400" dirty="0"/>
              <a:t>Some examples:</a:t>
            </a:r>
          </a:p>
          <a:p>
            <a:pPr fontAlgn="base"/>
            <a:r>
              <a:rPr lang="en-US" sz="2400" dirty="0" err="1"/>
              <a:t>Hypercities</a:t>
            </a:r>
            <a:r>
              <a:rPr lang="en-US" sz="2400" dirty="0"/>
              <a:t>: </a:t>
            </a:r>
            <a:r>
              <a:rPr lang="en-US" sz="2400" dirty="0">
                <a:hlinkClick r:id="rId2"/>
              </a:rPr>
              <a:t>http://www.hypercities.com/</a:t>
            </a:r>
            <a:endParaRPr lang="en-US" sz="2400" dirty="0"/>
          </a:p>
          <a:p>
            <a:pPr fontAlgn="base"/>
            <a:r>
              <a:rPr lang="en-US" sz="2400" dirty="0"/>
              <a:t>The </a:t>
            </a:r>
            <a:r>
              <a:rPr lang="en-US" sz="2400" dirty="0" err="1"/>
              <a:t>Welikia</a:t>
            </a:r>
            <a:r>
              <a:rPr lang="en-US" sz="2400" dirty="0"/>
              <a:t> Project: </a:t>
            </a:r>
            <a:r>
              <a:rPr lang="en-US" sz="2400" dirty="0">
                <a:hlinkClick r:id="rId3"/>
              </a:rPr>
              <a:t>https://welikia.org/</a:t>
            </a:r>
            <a:endParaRPr lang="en-US" sz="2400" dirty="0"/>
          </a:p>
          <a:p>
            <a:pPr fontAlgn="base"/>
            <a:r>
              <a:rPr lang="en-US" sz="2400" dirty="0"/>
              <a:t>Spatial History Project: </a:t>
            </a:r>
            <a:r>
              <a:rPr lang="en-US" sz="2400" dirty="0">
                <a:hlinkClick r:id="rId4"/>
              </a:rPr>
              <a:t>http://web.stanford.edu/group/spatialhistory/cgi-bin/site/index.php</a:t>
            </a:r>
            <a:endParaRPr lang="en-US" sz="2400" dirty="0"/>
          </a:p>
          <a:p>
            <a:pPr fontAlgn="base"/>
            <a:r>
              <a:rPr lang="en-US" sz="2400" dirty="0"/>
              <a:t>Visualizing Emancipation: </a:t>
            </a:r>
            <a:r>
              <a:rPr lang="en-US" sz="2400" dirty="0">
                <a:hlinkClick r:id="rId5"/>
              </a:rPr>
              <a:t>http://dsl.richmond.edu/emancipation/</a:t>
            </a:r>
            <a:endParaRPr lang="en-US" sz="2400" dirty="0"/>
          </a:p>
          <a:p>
            <a:pPr fontAlgn="base"/>
            <a:r>
              <a:rPr lang="en-US" sz="2400" dirty="0"/>
              <a:t>The Spread of American Slavery: </a:t>
            </a:r>
            <a:r>
              <a:rPr lang="en-US" sz="2400" dirty="0">
                <a:hlinkClick r:id="rId6"/>
              </a:rPr>
              <a:t>https://lincolnmullen.com/projects/slavery/</a:t>
            </a:r>
            <a:endParaRPr lang="en-US" sz="2400" dirty="0"/>
          </a:p>
          <a:p>
            <a:pPr marL="0" indent="0">
              <a:buNone/>
            </a:pPr>
            <a:br>
              <a:rPr lang="en-US" dirty="0"/>
            </a:br>
            <a:endParaRPr lang="en-US" dirty="0"/>
          </a:p>
        </p:txBody>
      </p:sp>
    </p:spTree>
    <p:extLst>
      <p:ext uri="{BB962C8B-B14F-4D97-AF65-F5344CB8AC3E}">
        <p14:creationId xmlns:p14="http://schemas.microsoft.com/office/powerpoint/2010/main" val="12824781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718</TotalTime>
  <Words>841</Words>
  <Application>Microsoft Macintosh PowerPoint</Application>
  <PresentationFormat>Widescreen</PresentationFormat>
  <Paragraphs>88</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Calibri</vt:lpstr>
      <vt:lpstr>Rockwell</vt:lpstr>
      <vt:lpstr>Rockwell Condensed</vt:lpstr>
      <vt:lpstr>Rockwell Extra Bold</vt:lpstr>
      <vt:lpstr>Wingdings</vt:lpstr>
      <vt:lpstr>Wood Type</vt:lpstr>
      <vt:lpstr>ANTH 3420 Urban Archaeology</vt:lpstr>
      <vt:lpstr>Agenda </vt:lpstr>
      <vt:lpstr>Urban Archaeology</vt:lpstr>
      <vt:lpstr>Monica Smith</vt:lpstr>
      <vt:lpstr>Alfredo González-Ruibal</vt:lpstr>
      <vt:lpstr>Rodney Harrison</vt:lpstr>
      <vt:lpstr>Definitions</vt:lpstr>
      <vt:lpstr>Definitions</vt:lpstr>
      <vt:lpstr>Digital Humanities Projects</vt:lpstr>
      <vt:lpstr>Themes</vt:lpstr>
      <vt:lpstr>Questions and Comments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 3410-Approaches to Archaeological Theory</dc:title>
  <dc:creator>Kelly Britt</dc:creator>
  <cp:lastModifiedBy>Microsoft Office User</cp:lastModifiedBy>
  <cp:revision>27</cp:revision>
  <dcterms:created xsi:type="dcterms:W3CDTF">2019-02-11T19:36:53Z</dcterms:created>
  <dcterms:modified xsi:type="dcterms:W3CDTF">2019-09-05T16:09:36Z</dcterms:modified>
</cp:coreProperties>
</file>