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4"/>
  </p:notesMasterIdLst>
  <p:sldIdLst>
    <p:sldId id="256" r:id="rId2"/>
    <p:sldId id="300" r:id="rId3"/>
    <p:sldId id="265" r:id="rId4"/>
    <p:sldId id="257" r:id="rId5"/>
    <p:sldId id="259" r:id="rId6"/>
    <p:sldId id="306" r:id="rId7"/>
    <p:sldId id="309" r:id="rId8"/>
    <p:sldId id="308" r:id="rId9"/>
    <p:sldId id="307" r:id="rId10"/>
    <p:sldId id="303" r:id="rId11"/>
    <p:sldId id="304" r:id="rId12"/>
    <p:sldId id="29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43"/>
    <p:restoredTop sz="94622"/>
  </p:normalViewPr>
  <p:slideViewPr>
    <p:cSldViewPr snapToGrid="0" snapToObjects="1">
      <p:cViewPr varScale="1">
        <p:scale>
          <a:sx n="100" d="100"/>
          <a:sy n="100" d="100"/>
        </p:scale>
        <p:origin x="656" y="1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0819E-A5FE-174E-9CF1-0EEBC439DB4A}" type="datetimeFigureOut">
              <a:rPr lang="en-US" smtClean="0"/>
              <a:t>9/5/19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C46259-6E83-E54F-A9D1-525D2A87727E}" type="slidenum">
              <a:rPr lang="en-US" smtClean="0"/>
              <a:t>‹#›</a:t>
            </a:fld>
            <a:endParaRPr lang="en-US"/>
          </a:p>
        </p:txBody>
      </p:sp>
    </p:spTree>
    <p:extLst>
      <p:ext uri="{BB962C8B-B14F-4D97-AF65-F5344CB8AC3E}">
        <p14:creationId xmlns:p14="http://schemas.microsoft.com/office/powerpoint/2010/main" val="359315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F4D168-EA75-4C13-B242-717935EC07F3}" type="slidenum">
              <a:rPr lang="en-US" smtClean="0"/>
              <a:t>3</a:t>
            </a:fld>
            <a:endParaRPr lang="en-US"/>
          </a:p>
        </p:txBody>
      </p:sp>
    </p:spTree>
    <p:extLst>
      <p:ext uri="{BB962C8B-B14F-4D97-AF65-F5344CB8AC3E}">
        <p14:creationId xmlns:p14="http://schemas.microsoft.com/office/powerpoint/2010/main" val="330381856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157CC2-0FC8-4686-B024-99790E0F5162}"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9/5/19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9/5/19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9/5/19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9/5/19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9/5/19</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9/5/19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elikia.org/" TargetMode="External"/><Relationship Id="rId2" Type="http://schemas.openxmlformats.org/officeDocument/2006/relationships/hyperlink" Target="http://www.hypercities.com/" TargetMode="External"/><Relationship Id="rId1" Type="http://schemas.openxmlformats.org/officeDocument/2006/relationships/slideLayout" Target="../slideLayouts/slideLayout2.xml"/><Relationship Id="rId6" Type="http://schemas.openxmlformats.org/officeDocument/2006/relationships/hyperlink" Target="https://lincolnmullen.com/projects/slavery/" TargetMode="External"/><Relationship Id="rId5" Type="http://schemas.openxmlformats.org/officeDocument/2006/relationships/hyperlink" Target="http://dsl.richmond.edu/emancipation/" TargetMode="External"/><Relationship Id="rId4" Type="http://schemas.openxmlformats.org/officeDocument/2006/relationships/hyperlink" Target="http://web.stanford.edu/group/spatialhistory/cgi-bin/site/index.ph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Martin_Heidegger" TargetMode="External"/><Relationship Id="rId7" Type="http://schemas.openxmlformats.org/officeDocument/2006/relationships/hyperlink" Target="https://en.wikipedia.org/wiki/Actor%E2%80%93network_theory#cite_note-RtS-1" TargetMode="External"/><Relationship Id="rId2" Type="http://schemas.openxmlformats.org/officeDocument/2006/relationships/hyperlink" Target="https://en.wikipedia.org/wiki/Critical_theory" TargetMode="External"/><Relationship Id="rId1" Type="http://schemas.openxmlformats.org/officeDocument/2006/relationships/slideLayout" Target="../slideLayouts/slideLayout4.xml"/><Relationship Id="rId6" Type="http://schemas.openxmlformats.org/officeDocument/2006/relationships/hyperlink" Target="https://en.wikipedia.org/wiki/Social_theory" TargetMode="External"/><Relationship Id="rId5" Type="http://schemas.openxmlformats.org/officeDocument/2006/relationships/hyperlink" Target="https://en.wikipedia.org/wiki/Anthropocentrism" TargetMode="External"/><Relationship Id="rId4" Type="http://schemas.openxmlformats.org/officeDocument/2006/relationships/hyperlink" Target="https://en.wikipedia.org/wiki/Thing_theory#cite_note-7"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W1eWqlYmZ2A" TargetMode="External"/><Relationship Id="rId7" Type="http://schemas.openxmlformats.org/officeDocument/2006/relationships/image" Target="../media/image13.jpg"/><Relationship Id="rId2" Type="http://schemas.openxmlformats.org/officeDocument/2006/relationships/hyperlink" Target="https://www.youtube.com/watch?v=w7E1nESMQzQ" TargetMode="External"/><Relationship Id="rId1" Type="http://schemas.openxmlformats.org/officeDocument/2006/relationships/slideLayout" Target="../slideLayouts/slideLayout6.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CE35-F20C-A749-800F-5528E63B276C}"/>
              </a:ext>
            </a:extLst>
          </p:cNvPr>
          <p:cNvSpPr>
            <a:spLocks noGrp="1"/>
          </p:cNvSpPr>
          <p:nvPr>
            <p:ph type="ctrTitle"/>
          </p:nvPr>
        </p:nvSpPr>
        <p:spPr/>
        <p:txBody>
          <a:bodyPr/>
          <a:lstStyle/>
          <a:p>
            <a:r>
              <a:rPr lang="en-US" sz="6000" dirty="0"/>
              <a:t>ANTH 3420 Urban Archaeology</a:t>
            </a:r>
          </a:p>
        </p:txBody>
      </p:sp>
      <p:sp>
        <p:nvSpPr>
          <p:cNvPr id="3" name="Subtitle 2">
            <a:extLst>
              <a:ext uri="{FF2B5EF4-FFF2-40B4-BE49-F238E27FC236}">
                <a16:creationId xmlns:a16="http://schemas.microsoft.com/office/drawing/2014/main" id="{CF2C7B7F-62FD-534F-9799-73ECC61F502D}"/>
              </a:ext>
            </a:extLst>
          </p:cNvPr>
          <p:cNvSpPr>
            <a:spLocks noGrp="1"/>
          </p:cNvSpPr>
          <p:nvPr>
            <p:ph type="subTitle" idx="1"/>
          </p:nvPr>
        </p:nvSpPr>
        <p:spPr/>
        <p:txBody>
          <a:bodyPr/>
          <a:lstStyle/>
          <a:p>
            <a:r>
              <a:rPr lang="en-US" dirty="0"/>
              <a:t>Prof. Kelly M Britt</a:t>
            </a:r>
          </a:p>
          <a:p>
            <a:r>
              <a:rPr lang="en-US" dirty="0"/>
              <a:t>Room 538 IA</a:t>
            </a:r>
          </a:p>
        </p:txBody>
      </p:sp>
    </p:spTree>
    <p:extLst>
      <p:ext uri="{BB962C8B-B14F-4D97-AF65-F5344CB8AC3E}">
        <p14:creationId xmlns:p14="http://schemas.microsoft.com/office/powerpoint/2010/main" val="2024976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CA2A1-809C-9F43-977C-FDE723345CA1}"/>
              </a:ext>
            </a:extLst>
          </p:cNvPr>
          <p:cNvSpPr>
            <a:spLocks noGrp="1"/>
          </p:cNvSpPr>
          <p:nvPr>
            <p:ph type="title"/>
          </p:nvPr>
        </p:nvSpPr>
        <p:spPr/>
        <p:txBody>
          <a:bodyPr/>
          <a:lstStyle/>
          <a:p>
            <a:r>
              <a:rPr lang="en-US" dirty="0"/>
              <a:t>Digital Humanities Projects</a:t>
            </a:r>
          </a:p>
        </p:txBody>
      </p:sp>
      <p:sp>
        <p:nvSpPr>
          <p:cNvPr id="5" name="Content Placeholder 4">
            <a:extLst>
              <a:ext uri="{FF2B5EF4-FFF2-40B4-BE49-F238E27FC236}">
                <a16:creationId xmlns:a16="http://schemas.microsoft.com/office/drawing/2014/main" id="{F1A9CF4F-2E90-1F4C-A426-DDFA318276ED}"/>
              </a:ext>
            </a:extLst>
          </p:cNvPr>
          <p:cNvSpPr>
            <a:spLocks noGrp="1"/>
          </p:cNvSpPr>
          <p:nvPr>
            <p:ph idx="1"/>
          </p:nvPr>
        </p:nvSpPr>
        <p:spPr>
          <a:xfrm>
            <a:off x="359229" y="1730829"/>
            <a:ext cx="10769019" cy="4441371"/>
          </a:xfrm>
        </p:spPr>
        <p:txBody>
          <a:bodyPr>
            <a:normAutofit/>
          </a:bodyPr>
          <a:lstStyle/>
          <a:p>
            <a:pPr marL="0" indent="0">
              <a:buNone/>
            </a:pPr>
            <a:r>
              <a:rPr lang="en-US" sz="2400" dirty="0"/>
              <a:t>Some examples:</a:t>
            </a:r>
          </a:p>
          <a:p>
            <a:pPr fontAlgn="base"/>
            <a:r>
              <a:rPr lang="en-US" sz="2400" dirty="0" err="1"/>
              <a:t>Hypercities</a:t>
            </a:r>
            <a:r>
              <a:rPr lang="en-US" sz="2400" dirty="0"/>
              <a:t>: </a:t>
            </a:r>
            <a:r>
              <a:rPr lang="en-US" sz="2400" dirty="0">
                <a:hlinkClick r:id="rId2"/>
              </a:rPr>
              <a:t>http://www.hypercities.com/</a:t>
            </a:r>
            <a:endParaRPr lang="en-US" sz="2400" dirty="0"/>
          </a:p>
          <a:p>
            <a:pPr fontAlgn="base"/>
            <a:r>
              <a:rPr lang="en-US" sz="2400" dirty="0"/>
              <a:t>The </a:t>
            </a:r>
            <a:r>
              <a:rPr lang="en-US" sz="2400" dirty="0" err="1"/>
              <a:t>Welikia</a:t>
            </a:r>
            <a:r>
              <a:rPr lang="en-US" sz="2400" dirty="0"/>
              <a:t> Project: </a:t>
            </a:r>
            <a:r>
              <a:rPr lang="en-US" sz="2400" dirty="0">
                <a:hlinkClick r:id="rId3"/>
              </a:rPr>
              <a:t>https://welikia.org/</a:t>
            </a:r>
            <a:endParaRPr lang="en-US" sz="2400" dirty="0"/>
          </a:p>
          <a:p>
            <a:pPr fontAlgn="base"/>
            <a:r>
              <a:rPr lang="en-US" sz="2400" dirty="0"/>
              <a:t>Spatial History Project: </a:t>
            </a:r>
            <a:r>
              <a:rPr lang="en-US" sz="2400" dirty="0">
                <a:hlinkClick r:id="rId4"/>
              </a:rPr>
              <a:t>http://web.stanford.edu/group/spatialhistory/cgi-bin/site/index.php</a:t>
            </a:r>
            <a:endParaRPr lang="en-US" sz="2400" dirty="0"/>
          </a:p>
          <a:p>
            <a:pPr fontAlgn="base"/>
            <a:r>
              <a:rPr lang="en-US" sz="2400" dirty="0"/>
              <a:t>Visualizing Emancipation: </a:t>
            </a:r>
            <a:r>
              <a:rPr lang="en-US" sz="2400" dirty="0">
                <a:hlinkClick r:id="rId5"/>
              </a:rPr>
              <a:t>http://dsl.richmond.edu/emancipation/</a:t>
            </a:r>
            <a:endParaRPr lang="en-US" sz="2400" dirty="0"/>
          </a:p>
          <a:p>
            <a:pPr fontAlgn="base"/>
            <a:r>
              <a:rPr lang="en-US" sz="2400" dirty="0"/>
              <a:t>The Spread of American Slavery: </a:t>
            </a:r>
            <a:r>
              <a:rPr lang="en-US" sz="2400" dirty="0">
                <a:hlinkClick r:id="rId6"/>
              </a:rPr>
              <a:t>https://lincolnmullen.com/projects/slavery/</a:t>
            </a:r>
            <a:endParaRPr lang="en-US" sz="2400" dirty="0"/>
          </a:p>
          <a:p>
            <a:pPr marL="0" indent="0">
              <a:buNone/>
            </a:pPr>
            <a:br>
              <a:rPr lang="en-US" dirty="0"/>
            </a:br>
            <a:endParaRPr lang="en-US" dirty="0"/>
          </a:p>
        </p:txBody>
      </p:sp>
    </p:spTree>
    <p:extLst>
      <p:ext uri="{BB962C8B-B14F-4D97-AF65-F5344CB8AC3E}">
        <p14:creationId xmlns:p14="http://schemas.microsoft.com/office/powerpoint/2010/main" val="1282478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08CC2-32FA-A24D-9324-D4B39B1E2978}"/>
              </a:ext>
            </a:extLst>
          </p:cNvPr>
          <p:cNvSpPr>
            <a:spLocks noGrp="1"/>
          </p:cNvSpPr>
          <p:nvPr>
            <p:ph type="title"/>
          </p:nvPr>
        </p:nvSpPr>
        <p:spPr/>
        <p:txBody>
          <a:bodyPr/>
          <a:lstStyle/>
          <a:p>
            <a:r>
              <a:rPr lang="en-US" dirty="0"/>
              <a:t>Themes</a:t>
            </a:r>
          </a:p>
        </p:txBody>
      </p:sp>
      <p:sp>
        <p:nvSpPr>
          <p:cNvPr id="3" name="Content Placeholder 2">
            <a:extLst>
              <a:ext uri="{FF2B5EF4-FFF2-40B4-BE49-F238E27FC236}">
                <a16:creationId xmlns:a16="http://schemas.microsoft.com/office/drawing/2014/main" id="{192C99D3-5A8A-C046-B7DE-D27D3F4A371D}"/>
              </a:ext>
            </a:extLst>
          </p:cNvPr>
          <p:cNvSpPr>
            <a:spLocks noGrp="1"/>
          </p:cNvSpPr>
          <p:nvPr>
            <p:ph idx="1"/>
          </p:nvPr>
        </p:nvSpPr>
        <p:spPr/>
        <p:txBody>
          <a:bodyPr/>
          <a:lstStyle/>
          <a:p>
            <a:r>
              <a:rPr lang="en-US" dirty="0"/>
              <a:t>4 groups of 3</a:t>
            </a:r>
          </a:p>
          <a:p>
            <a:r>
              <a:rPr lang="en-US" dirty="0"/>
              <a:t>Potential Themes based on Smith’s work</a:t>
            </a:r>
          </a:p>
          <a:p>
            <a:pPr lvl="1"/>
            <a:r>
              <a:rPr lang="en-US" dirty="0"/>
              <a:t>Social</a:t>
            </a:r>
          </a:p>
          <a:p>
            <a:pPr lvl="1"/>
            <a:r>
              <a:rPr lang="en-US" dirty="0"/>
              <a:t>Ritual </a:t>
            </a:r>
          </a:p>
          <a:p>
            <a:pPr lvl="1"/>
            <a:r>
              <a:rPr lang="en-US" dirty="0"/>
              <a:t>Political</a:t>
            </a:r>
          </a:p>
          <a:p>
            <a:pPr lvl="1"/>
            <a:r>
              <a:rPr lang="en-US" dirty="0"/>
              <a:t>Economic</a:t>
            </a:r>
          </a:p>
          <a:p>
            <a:r>
              <a:rPr lang="en-US" dirty="0"/>
              <a:t>Do we want to look at these 4 themes, or focus on just one?</a:t>
            </a:r>
          </a:p>
          <a:p>
            <a:r>
              <a:rPr lang="en-US" dirty="0"/>
              <a:t>Name of project?</a:t>
            </a:r>
          </a:p>
          <a:p>
            <a:pPr lvl="1"/>
            <a:r>
              <a:rPr lang="en-US" dirty="0"/>
              <a:t>My thought-Mapping the Making of the Urban Landscape: Making Place in Bed </a:t>
            </a:r>
            <a:r>
              <a:rPr lang="en-US" dirty="0" err="1"/>
              <a:t>Stuy</a:t>
            </a:r>
            <a:endParaRPr lang="en-US" dirty="0"/>
          </a:p>
        </p:txBody>
      </p:sp>
    </p:spTree>
    <p:extLst>
      <p:ext uri="{BB962C8B-B14F-4D97-AF65-F5344CB8AC3E}">
        <p14:creationId xmlns:p14="http://schemas.microsoft.com/office/powerpoint/2010/main" val="1976487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r>
              <a:rPr lang="en-US" sz="3600" dirty="0"/>
              <a:t>Dr. Kelly M Britt</a:t>
            </a:r>
          </a:p>
          <a:p>
            <a:r>
              <a:rPr lang="en-US" sz="3600" dirty="0" err="1"/>
              <a:t>Kellym.britt@Brooklyn.cuny.edu</a:t>
            </a:r>
            <a:endParaRPr lang="en-US" sz="3600" dirty="0"/>
          </a:p>
        </p:txBody>
      </p:sp>
      <p:sp>
        <p:nvSpPr>
          <p:cNvPr id="5" name="Title 4"/>
          <p:cNvSpPr>
            <a:spLocks noGrp="1"/>
          </p:cNvSpPr>
          <p:nvPr>
            <p:ph type="title"/>
          </p:nvPr>
        </p:nvSpPr>
        <p:spPr/>
        <p:txBody>
          <a:bodyPr/>
          <a:lstStyle/>
          <a:p>
            <a:r>
              <a:rPr lang="en-US" dirty="0"/>
              <a:t>Questions and Comments</a:t>
            </a:r>
          </a:p>
        </p:txBody>
      </p:sp>
    </p:spTree>
    <p:extLst>
      <p:ext uri="{BB962C8B-B14F-4D97-AF65-F5344CB8AC3E}">
        <p14:creationId xmlns:p14="http://schemas.microsoft.com/office/powerpoint/2010/main" val="3076235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566E-0CAB-E64F-9F71-EF472A3CB923}"/>
              </a:ext>
            </a:extLst>
          </p:cNvPr>
          <p:cNvSpPr>
            <a:spLocks noGrp="1"/>
          </p:cNvSpPr>
          <p:nvPr>
            <p:ph type="title"/>
          </p:nvPr>
        </p:nvSpPr>
        <p:spPr/>
        <p:txBody>
          <a:bodyPr/>
          <a:lstStyle/>
          <a:p>
            <a:r>
              <a:rPr lang="en-US" dirty="0"/>
              <a:t>Agenda	</a:t>
            </a:r>
          </a:p>
        </p:txBody>
      </p:sp>
      <p:sp>
        <p:nvSpPr>
          <p:cNvPr id="3" name="Content Placeholder 2">
            <a:extLst>
              <a:ext uri="{FF2B5EF4-FFF2-40B4-BE49-F238E27FC236}">
                <a16:creationId xmlns:a16="http://schemas.microsoft.com/office/drawing/2014/main" id="{90826FA2-3D6E-5A4B-82F5-1ADDCA0A26FF}"/>
              </a:ext>
            </a:extLst>
          </p:cNvPr>
          <p:cNvSpPr>
            <a:spLocks noGrp="1"/>
          </p:cNvSpPr>
          <p:nvPr>
            <p:ph idx="1"/>
          </p:nvPr>
        </p:nvSpPr>
        <p:spPr/>
        <p:txBody>
          <a:bodyPr>
            <a:normAutofit/>
          </a:bodyPr>
          <a:lstStyle/>
          <a:p>
            <a:r>
              <a:rPr lang="en-US" dirty="0"/>
              <a:t>OER/Commons questions issues-some still need to register on the Commons</a:t>
            </a:r>
          </a:p>
          <a:p>
            <a:r>
              <a:rPr lang="en-US" dirty="0"/>
              <a:t>Office hours-Paula next week, next week Jaeden (before class)</a:t>
            </a:r>
          </a:p>
          <a:p>
            <a:r>
              <a:rPr lang="en-US" dirty="0"/>
              <a:t>Discussants-this week Angela and Paula, next week Chris and James</a:t>
            </a:r>
          </a:p>
          <a:p>
            <a:r>
              <a:rPr lang="en-US" dirty="0"/>
              <a:t>9/26-NYPL Map room</a:t>
            </a:r>
          </a:p>
          <a:p>
            <a:r>
              <a:rPr lang="en-US" dirty="0"/>
              <a:t>10/3-Lecture change discussant</a:t>
            </a:r>
          </a:p>
          <a:p>
            <a:r>
              <a:rPr lang="en-US" dirty="0"/>
              <a:t>Be sure to post reflection BEFORE class for credit. NO Reflection BEFORE class=NO credit.</a:t>
            </a:r>
          </a:p>
          <a:p>
            <a:r>
              <a:rPr lang="en-US" dirty="0"/>
              <a:t>Today-Consumption, Conspicuous or Otherwise</a:t>
            </a:r>
          </a:p>
          <a:p>
            <a:r>
              <a:rPr lang="en-US" dirty="0"/>
              <a:t>Explore Digital Humanities Projects</a:t>
            </a:r>
          </a:p>
        </p:txBody>
      </p:sp>
    </p:spTree>
    <p:extLst>
      <p:ext uri="{BB962C8B-B14F-4D97-AF65-F5344CB8AC3E}">
        <p14:creationId xmlns:p14="http://schemas.microsoft.com/office/powerpoint/2010/main" val="366814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Urban Archaeology</a:t>
            </a:r>
          </a:p>
        </p:txBody>
      </p:sp>
      <p:sp>
        <p:nvSpPr>
          <p:cNvPr id="2" name="Text Placeholder 1"/>
          <p:cNvSpPr>
            <a:spLocks noGrp="1"/>
          </p:cNvSpPr>
          <p:nvPr>
            <p:ph type="body" idx="1"/>
          </p:nvPr>
        </p:nvSpPr>
        <p:spPr>
          <a:xfrm>
            <a:off x="640080" y="4937760"/>
            <a:ext cx="10578254" cy="1149096"/>
          </a:xfrm>
        </p:spPr>
        <p:txBody>
          <a:bodyPr>
            <a:noAutofit/>
          </a:bodyPr>
          <a:lstStyle/>
          <a:p>
            <a:r>
              <a:rPr lang="en-US" sz="3600" dirty="0"/>
              <a:t>Foundational Papers, Foundational Debates</a:t>
            </a:r>
          </a:p>
        </p:txBody>
      </p:sp>
    </p:spTree>
    <p:extLst>
      <p:ext uri="{BB962C8B-B14F-4D97-AF65-F5344CB8AC3E}">
        <p14:creationId xmlns:p14="http://schemas.microsoft.com/office/powerpoint/2010/main" val="1799939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33410-1592-024B-857E-BED73819B1E4}"/>
              </a:ext>
            </a:extLst>
          </p:cNvPr>
          <p:cNvSpPr>
            <a:spLocks noGrp="1"/>
          </p:cNvSpPr>
          <p:nvPr>
            <p:ph type="title"/>
          </p:nvPr>
        </p:nvSpPr>
        <p:spPr>
          <a:xfrm>
            <a:off x="481645" y="-13770"/>
            <a:ext cx="10737890" cy="1805218"/>
          </a:xfrm>
        </p:spPr>
        <p:txBody>
          <a:bodyPr>
            <a:normAutofit/>
          </a:bodyPr>
          <a:lstStyle/>
          <a:p>
            <a:r>
              <a:rPr lang="en-US" dirty="0"/>
              <a:t>Robert Kent and Augusto </a:t>
            </a:r>
            <a:r>
              <a:rPr lang="en-US" dirty="0" err="1"/>
              <a:t>Gandia</a:t>
            </a:r>
            <a:r>
              <a:rPr lang="en-US" dirty="0"/>
              <a:t>-Ojeda</a:t>
            </a:r>
          </a:p>
        </p:txBody>
      </p:sp>
      <p:pic>
        <p:nvPicPr>
          <p:cNvPr id="7" name="Content Placeholder 6">
            <a:extLst>
              <a:ext uri="{FF2B5EF4-FFF2-40B4-BE49-F238E27FC236}">
                <a16:creationId xmlns:a16="http://schemas.microsoft.com/office/drawing/2014/main" id="{130FE20B-BA34-4747-A9B1-3244C6DE170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722853" y="1735989"/>
            <a:ext cx="1603448" cy="2137931"/>
          </a:xfrm>
        </p:spPr>
      </p:pic>
      <p:sp>
        <p:nvSpPr>
          <p:cNvPr id="5" name="Content Placeholder 4">
            <a:extLst>
              <a:ext uri="{FF2B5EF4-FFF2-40B4-BE49-F238E27FC236}">
                <a16:creationId xmlns:a16="http://schemas.microsoft.com/office/drawing/2014/main" id="{2EBF4CDE-DD7C-FC4C-9FAC-F58983E7A535}"/>
              </a:ext>
            </a:extLst>
          </p:cNvPr>
          <p:cNvSpPr>
            <a:spLocks noGrp="1"/>
          </p:cNvSpPr>
          <p:nvPr>
            <p:ph sz="half" idx="2"/>
          </p:nvPr>
        </p:nvSpPr>
        <p:spPr>
          <a:xfrm>
            <a:off x="7573823" y="1627533"/>
            <a:ext cx="4106779" cy="3604539"/>
          </a:xfrm>
        </p:spPr>
        <p:txBody>
          <a:bodyPr>
            <a:noAutofit/>
          </a:bodyPr>
          <a:lstStyle/>
          <a:p>
            <a:r>
              <a:rPr lang="en-US" sz="1400" dirty="0"/>
              <a:t>Ph.D. Syracuse University (Geography) 1983</a:t>
            </a:r>
          </a:p>
          <a:p>
            <a:r>
              <a:rPr lang="en-US" sz="1400" dirty="0"/>
              <a:t>M.A. University of California, Davis (Geography) 1976</a:t>
            </a:r>
          </a:p>
          <a:p>
            <a:r>
              <a:rPr lang="en-US" sz="1400" dirty="0"/>
              <a:t>B.A. University of California, Davis (Geography) 1973</a:t>
            </a:r>
          </a:p>
          <a:p>
            <a:r>
              <a:rPr lang="en-US" sz="1400" dirty="0"/>
              <a:t>Current position: </a:t>
            </a:r>
            <a:br>
              <a:rPr lang="en-US" sz="1400" dirty="0"/>
            </a:br>
            <a:r>
              <a:rPr lang="en-US" sz="1400" dirty="0"/>
              <a:t>Professor and Chair of Department of Urban Studies and Planning. James H. Ring Professor of Urban Studies and Planning California State University-Northridge</a:t>
            </a:r>
          </a:p>
          <a:p>
            <a:r>
              <a:rPr lang="en-US" sz="1400" dirty="0"/>
              <a:t>Research Interests: Urban and regional planning, development planning, cartography/GIS, Los Angeles urban issues, Latin America (esp., Peru, Bolivia, Argentina) , human geography.</a:t>
            </a:r>
          </a:p>
          <a:p>
            <a:endParaRPr lang="en-US" dirty="0"/>
          </a:p>
        </p:txBody>
      </p:sp>
      <p:sp>
        <p:nvSpPr>
          <p:cNvPr id="3" name="TextBox 2">
            <a:extLst>
              <a:ext uri="{FF2B5EF4-FFF2-40B4-BE49-F238E27FC236}">
                <a16:creationId xmlns:a16="http://schemas.microsoft.com/office/drawing/2014/main" id="{B576C942-C63A-2B4E-8760-2CCF951793EB}"/>
              </a:ext>
            </a:extLst>
          </p:cNvPr>
          <p:cNvSpPr txBox="1"/>
          <p:nvPr/>
        </p:nvSpPr>
        <p:spPr>
          <a:xfrm>
            <a:off x="5561689" y="3970761"/>
            <a:ext cx="2012134" cy="369332"/>
          </a:xfrm>
          <a:prstGeom prst="rect">
            <a:avLst/>
          </a:prstGeom>
          <a:noFill/>
        </p:spPr>
        <p:txBody>
          <a:bodyPr wrap="square" rtlCol="0">
            <a:spAutoFit/>
          </a:bodyPr>
          <a:lstStyle/>
          <a:p>
            <a:pPr algn="ctr"/>
            <a:r>
              <a:rPr lang="en-US" dirty="0"/>
              <a:t>Robert Kent</a:t>
            </a:r>
          </a:p>
        </p:txBody>
      </p:sp>
      <p:pic>
        <p:nvPicPr>
          <p:cNvPr id="6" name="Picture 5">
            <a:extLst>
              <a:ext uri="{FF2B5EF4-FFF2-40B4-BE49-F238E27FC236}">
                <a16:creationId xmlns:a16="http://schemas.microsoft.com/office/drawing/2014/main" id="{31A0C12B-A1F9-A540-A6F2-77B0174B1D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334" y="1735989"/>
            <a:ext cx="2032000" cy="2032000"/>
          </a:xfrm>
          <a:prstGeom prst="rect">
            <a:avLst/>
          </a:prstGeom>
        </p:spPr>
      </p:pic>
      <p:sp>
        <p:nvSpPr>
          <p:cNvPr id="8" name="Rectangle 7">
            <a:extLst>
              <a:ext uri="{FF2B5EF4-FFF2-40B4-BE49-F238E27FC236}">
                <a16:creationId xmlns:a16="http://schemas.microsoft.com/office/drawing/2014/main" id="{83752F83-4151-E640-A248-5EB233D9C2B4}"/>
              </a:ext>
            </a:extLst>
          </p:cNvPr>
          <p:cNvSpPr/>
          <p:nvPr/>
        </p:nvSpPr>
        <p:spPr>
          <a:xfrm>
            <a:off x="2513646" y="1878453"/>
            <a:ext cx="3048044" cy="1477328"/>
          </a:xfrm>
          <a:prstGeom prst="rect">
            <a:avLst/>
          </a:prstGeom>
        </p:spPr>
        <p:txBody>
          <a:bodyPr wrap="square">
            <a:spAutoFit/>
          </a:bodyPr>
          <a:lstStyle/>
          <a:p>
            <a:r>
              <a:rPr lang="en-US" dirty="0" err="1"/>
              <a:t>Departmento</a:t>
            </a:r>
            <a:r>
              <a:rPr lang="en-US" dirty="0"/>
              <a:t> de </a:t>
            </a:r>
            <a:r>
              <a:rPr lang="en-US" dirty="0" err="1"/>
              <a:t>Planificacion</a:t>
            </a:r>
            <a:r>
              <a:rPr lang="en-US" dirty="0"/>
              <a:t>, </a:t>
            </a:r>
            <a:r>
              <a:rPr lang="en-US" dirty="0" err="1"/>
              <a:t>Oficina</a:t>
            </a:r>
            <a:r>
              <a:rPr lang="en-US" dirty="0"/>
              <a:t> de </a:t>
            </a:r>
            <a:r>
              <a:rPr lang="en-US" dirty="0" err="1"/>
              <a:t>Ordenamiento</a:t>
            </a:r>
            <a:r>
              <a:rPr lang="en-US" dirty="0"/>
              <a:t> Territorial</a:t>
            </a:r>
          </a:p>
          <a:p>
            <a:r>
              <a:rPr lang="en-US" dirty="0"/>
              <a:t>Municipal of Ponce,</a:t>
            </a:r>
          </a:p>
          <a:p>
            <a:r>
              <a:rPr lang="en-US" dirty="0"/>
              <a:t>Ponce, Puerto Rico (1999)</a:t>
            </a:r>
          </a:p>
        </p:txBody>
      </p:sp>
      <p:sp>
        <p:nvSpPr>
          <p:cNvPr id="9" name="TextBox 8">
            <a:extLst>
              <a:ext uri="{FF2B5EF4-FFF2-40B4-BE49-F238E27FC236}">
                <a16:creationId xmlns:a16="http://schemas.microsoft.com/office/drawing/2014/main" id="{65A727EF-7DB5-CB48-8528-9F70AA767E21}"/>
              </a:ext>
            </a:extLst>
          </p:cNvPr>
          <p:cNvSpPr txBox="1"/>
          <p:nvPr/>
        </p:nvSpPr>
        <p:spPr>
          <a:xfrm>
            <a:off x="471334" y="3914953"/>
            <a:ext cx="2721045" cy="369332"/>
          </a:xfrm>
          <a:prstGeom prst="rect">
            <a:avLst/>
          </a:prstGeom>
          <a:noFill/>
        </p:spPr>
        <p:txBody>
          <a:bodyPr wrap="square" rtlCol="0">
            <a:spAutoFit/>
          </a:bodyPr>
          <a:lstStyle/>
          <a:p>
            <a:r>
              <a:rPr lang="en-US" dirty="0"/>
              <a:t>Augusto </a:t>
            </a:r>
            <a:r>
              <a:rPr lang="en-US" dirty="0" err="1"/>
              <a:t>Gandia</a:t>
            </a:r>
            <a:r>
              <a:rPr lang="en-US" dirty="0"/>
              <a:t>-Ojeda</a:t>
            </a:r>
          </a:p>
        </p:txBody>
      </p:sp>
    </p:spTree>
    <p:extLst>
      <p:ext uri="{BB962C8B-B14F-4D97-AF65-F5344CB8AC3E}">
        <p14:creationId xmlns:p14="http://schemas.microsoft.com/office/powerpoint/2010/main" val="3578307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A4A1D-B5A5-754B-B742-782BC94AB2E0}"/>
              </a:ext>
            </a:extLst>
          </p:cNvPr>
          <p:cNvSpPr>
            <a:spLocks noGrp="1"/>
          </p:cNvSpPr>
          <p:nvPr>
            <p:ph type="title"/>
          </p:nvPr>
        </p:nvSpPr>
        <p:spPr>
          <a:xfrm>
            <a:off x="1069848" y="484632"/>
            <a:ext cx="9788652" cy="1172719"/>
          </a:xfrm>
        </p:spPr>
        <p:txBody>
          <a:bodyPr/>
          <a:lstStyle/>
          <a:p>
            <a:r>
              <a:rPr lang="en-US" dirty="0"/>
              <a:t>Kathleen O’Donnell</a:t>
            </a:r>
          </a:p>
        </p:txBody>
      </p:sp>
      <p:sp>
        <p:nvSpPr>
          <p:cNvPr id="3" name="Content Placeholder 2">
            <a:extLst>
              <a:ext uri="{FF2B5EF4-FFF2-40B4-BE49-F238E27FC236}">
                <a16:creationId xmlns:a16="http://schemas.microsoft.com/office/drawing/2014/main" id="{6B9C7074-C7A3-174F-B28A-E692359F39DC}"/>
              </a:ext>
            </a:extLst>
          </p:cNvPr>
          <p:cNvSpPr>
            <a:spLocks noGrp="1"/>
          </p:cNvSpPr>
          <p:nvPr>
            <p:ph sz="half" idx="1"/>
          </p:nvPr>
        </p:nvSpPr>
        <p:spPr>
          <a:xfrm>
            <a:off x="767442" y="1657351"/>
            <a:ext cx="6239436" cy="5200649"/>
          </a:xfrm>
        </p:spPr>
        <p:txBody>
          <a:bodyPr>
            <a:normAutofit/>
          </a:bodyPr>
          <a:lstStyle/>
          <a:p>
            <a:pPr lvl="1"/>
            <a:r>
              <a:rPr lang="en-US" sz="2400" dirty="0"/>
              <a:t>2003 PhD in Business Kent State University</a:t>
            </a:r>
          </a:p>
          <a:p>
            <a:pPr lvl="1"/>
            <a:r>
              <a:rPr lang="en-US" sz="2400" dirty="0"/>
              <a:t>1987 MBA Miami University of Ohio</a:t>
            </a:r>
          </a:p>
          <a:p>
            <a:pPr lvl="1"/>
            <a:r>
              <a:rPr lang="en-US" sz="2400" dirty="0"/>
              <a:t>1980 BA Miami University of Ohio</a:t>
            </a:r>
          </a:p>
          <a:p>
            <a:pPr lvl="1"/>
            <a:endParaRPr lang="en-US" sz="2400" dirty="0"/>
          </a:p>
          <a:p>
            <a:pPr lvl="1"/>
            <a:r>
              <a:rPr lang="en-US" sz="2400" dirty="0"/>
              <a:t>Currently a professor of marketing at San Francisco State University</a:t>
            </a:r>
          </a:p>
          <a:p>
            <a:pPr lvl="1"/>
            <a:endParaRPr lang="en-US" sz="2400" dirty="0"/>
          </a:p>
          <a:p>
            <a:pPr lvl="1"/>
            <a:r>
              <a:rPr lang="en-US" sz="2400" dirty="0"/>
              <a:t>Research interests:</a:t>
            </a:r>
          </a:p>
          <a:p>
            <a:pPr lvl="2"/>
            <a:r>
              <a:rPr lang="en-US" dirty="0"/>
              <a:t>Advertising</a:t>
            </a:r>
          </a:p>
          <a:p>
            <a:pPr lvl="2"/>
            <a:r>
              <a:rPr lang="en-US" dirty="0"/>
              <a:t>Shopping behavior</a:t>
            </a:r>
          </a:p>
          <a:p>
            <a:pPr lvl="2"/>
            <a:r>
              <a:rPr lang="en-US" dirty="0"/>
              <a:t>Coolness</a:t>
            </a:r>
          </a:p>
          <a:p>
            <a:pPr lvl="2"/>
            <a:r>
              <a:rPr lang="en-US" dirty="0"/>
              <a:t>Pop culture</a:t>
            </a:r>
          </a:p>
          <a:p>
            <a:pPr lvl="2"/>
            <a:endParaRPr lang="en-US" sz="2200" dirty="0"/>
          </a:p>
        </p:txBody>
      </p:sp>
      <p:pic>
        <p:nvPicPr>
          <p:cNvPr id="10" name="Content Placeholder 9">
            <a:extLst>
              <a:ext uri="{FF2B5EF4-FFF2-40B4-BE49-F238E27FC236}">
                <a16:creationId xmlns:a16="http://schemas.microsoft.com/office/drawing/2014/main" id="{69CF2493-0A1C-D146-9303-ED8283DC97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390806" y="1892968"/>
            <a:ext cx="3228187" cy="3228187"/>
          </a:xfrm>
        </p:spPr>
      </p:pic>
    </p:spTree>
    <p:extLst>
      <p:ext uri="{BB962C8B-B14F-4D97-AF65-F5344CB8AC3E}">
        <p14:creationId xmlns:p14="http://schemas.microsoft.com/office/powerpoint/2010/main" val="3829644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A4A1D-B5A5-754B-B742-782BC94AB2E0}"/>
              </a:ext>
            </a:extLst>
          </p:cNvPr>
          <p:cNvSpPr>
            <a:spLocks noGrp="1"/>
          </p:cNvSpPr>
          <p:nvPr>
            <p:ph type="title"/>
          </p:nvPr>
        </p:nvSpPr>
        <p:spPr/>
        <p:txBody>
          <a:bodyPr/>
          <a:lstStyle/>
          <a:p>
            <a:r>
              <a:rPr lang="en-US" dirty="0"/>
              <a:t>Paul Mullins and Marlys Pearson</a:t>
            </a:r>
          </a:p>
        </p:txBody>
      </p:sp>
      <p:sp>
        <p:nvSpPr>
          <p:cNvPr id="3" name="Content Placeholder 2">
            <a:extLst>
              <a:ext uri="{FF2B5EF4-FFF2-40B4-BE49-F238E27FC236}">
                <a16:creationId xmlns:a16="http://schemas.microsoft.com/office/drawing/2014/main" id="{6B9C7074-C7A3-174F-B28A-E692359F39DC}"/>
              </a:ext>
            </a:extLst>
          </p:cNvPr>
          <p:cNvSpPr>
            <a:spLocks noGrp="1"/>
          </p:cNvSpPr>
          <p:nvPr>
            <p:ph sz="half" idx="1"/>
          </p:nvPr>
        </p:nvSpPr>
        <p:spPr>
          <a:xfrm>
            <a:off x="0" y="1657351"/>
            <a:ext cx="4267200" cy="5048250"/>
          </a:xfrm>
        </p:spPr>
        <p:txBody>
          <a:bodyPr>
            <a:normAutofit/>
          </a:bodyPr>
          <a:lstStyle/>
          <a:p>
            <a:pPr lvl="1"/>
            <a:r>
              <a:rPr lang="en-US" sz="1600" dirty="0"/>
              <a:t>1996 Graduated with PhD from UMASS, Amherst </a:t>
            </a:r>
          </a:p>
          <a:p>
            <a:pPr lvl="1"/>
            <a:r>
              <a:rPr lang="en-US" sz="1600" dirty="0"/>
              <a:t>1990 MAA (Masters of Applied Anthropology) University of Maryland, College Park</a:t>
            </a:r>
          </a:p>
          <a:p>
            <a:pPr lvl="1"/>
            <a:r>
              <a:rPr lang="en-US" sz="1600" dirty="0"/>
              <a:t>1984 BS James Madison University</a:t>
            </a:r>
          </a:p>
          <a:p>
            <a:pPr marL="274320" lvl="1" indent="0">
              <a:buNone/>
            </a:pPr>
            <a:endParaRPr lang="en-US" sz="1600" dirty="0"/>
          </a:p>
          <a:p>
            <a:pPr lvl="1"/>
            <a:r>
              <a:rPr lang="en-US" sz="1600" dirty="0"/>
              <a:t>Currently Professor of Anthropology IUPUI</a:t>
            </a:r>
          </a:p>
          <a:p>
            <a:pPr marL="274320" lvl="1" indent="0">
              <a:buNone/>
            </a:pPr>
            <a:endParaRPr lang="en-US" sz="1600" dirty="0"/>
          </a:p>
          <a:p>
            <a:pPr lvl="1"/>
            <a:r>
              <a:rPr lang="en-US" sz="1600" dirty="0"/>
              <a:t>Research interests:</a:t>
            </a:r>
          </a:p>
          <a:p>
            <a:pPr lvl="2"/>
            <a:r>
              <a:rPr lang="en-US" dirty="0"/>
              <a:t>Historical archaeology</a:t>
            </a:r>
          </a:p>
          <a:p>
            <a:pPr lvl="2"/>
            <a:r>
              <a:rPr lang="en-US" dirty="0"/>
              <a:t>Popular culture </a:t>
            </a:r>
          </a:p>
          <a:p>
            <a:pPr lvl="2"/>
            <a:r>
              <a:rPr lang="en-US" dirty="0"/>
              <a:t>Race and racism</a:t>
            </a:r>
          </a:p>
          <a:p>
            <a:pPr lvl="2"/>
            <a:r>
              <a:rPr lang="en-US" dirty="0"/>
              <a:t>Modern material culture</a:t>
            </a:r>
          </a:p>
          <a:p>
            <a:pPr lvl="2"/>
            <a:r>
              <a:rPr lang="en-US" dirty="0"/>
              <a:t>Urban Midwest</a:t>
            </a:r>
          </a:p>
          <a:p>
            <a:pPr lvl="2"/>
            <a:r>
              <a:rPr lang="en-US" dirty="0"/>
              <a:t>Finland</a:t>
            </a:r>
          </a:p>
        </p:txBody>
      </p:sp>
      <p:pic>
        <p:nvPicPr>
          <p:cNvPr id="10" name="Content Placeholder 9">
            <a:extLst>
              <a:ext uri="{FF2B5EF4-FFF2-40B4-BE49-F238E27FC236}">
                <a16:creationId xmlns:a16="http://schemas.microsoft.com/office/drawing/2014/main" id="{69CF2493-0A1C-D146-9303-ED8283DC97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4435769" y="1657350"/>
            <a:ext cx="2444242" cy="2444242"/>
          </a:xfrm>
        </p:spPr>
      </p:pic>
      <p:sp>
        <p:nvSpPr>
          <p:cNvPr id="4" name="Rectangle 3">
            <a:extLst>
              <a:ext uri="{FF2B5EF4-FFF2-40B4-BE49-F238E27FC236}">
                <a16:creationId xmlns:a16="http://schemas.microsoft.com/office/drawing/2014/main" id="{3D7912EC-6CAA-4445-BD25-B80902AFF85F}"/>
              </a:ext>
            </a:extLst>
          </p:cNvPr>
          <p:cNvSpPr/>
          <p:nvPr/>
        </p:nvSpPr>
        <p:spPr>
          <a:xfrm>
            <a:off x="8550108" y="4101592"/>
            <a:ext cx="3321050" cy="1477328"/>
          </a:xfrm>
          <a:prstGeom prst="rect">
            <a:avLst/>
          </a:prstGeom>
        </p:spPr>
        <p:txBody>
          <a:bodyPr wrap="square">
            <a:spAutoFit/>
          </a:bodyPr>
          <a:lstStyle/>
          <a:p>
            <a:r>
              <a:rPr lang="en-US" dirty="0">
                <a:solidFill>
                  <a:srgbClr val="14171A"/>
                </a:solidFill>
              </a:rPr>
              <a:t>From her twitter account:</a:t>
            </a:r>
          </a:p>
          <a:p>
            <a:r>
              <a:rPr lang="en-US" dirty="0">
                <a:solidFill>
                  <a:srgbClr val="14171A"/>
                </a:solidFill>
              </a:rPr>
              <a:t>M.J. Pearson. Writer. Unabashed liberal. Science is real. Create. Resist. Love. Go outside.</a:t>
            </a:r>
            <a:endParaRPr lang="en-US" dirty="0"/>
          </a:p>
        </p:txBody>
      </p:sp>
      <p:pic>
        <p:nvPicPr>
          <p:cNvPr id="6" name="Picture 5">
            <a:extLst>
              <a:ext uri="{FF2B5EF4-FFF2-40B4-BE49-F238E27FC236}">
                <a16:creationId xmlns:a16="http://schemas.microsoft.com/office/drawing/2014/main" id="{A68F81F6-4727-8649-B3AC-B69867A34A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0108" y="1657350"/>
            <a:ext cx="2374900" cy="2374900"/>
          </a:xfrm>
          <a:prstGeom prst="rect">
            <a:avLst/>
          </a:prstGeom>
        </p:spPr>
      </p:pic>
    </p:spTree>
    <p:extLst>
      <p:ext uri="{BB962C8B-B14F-4D97-AF65-F5344CB8AC3E}">
        <p14:creationId xmlns:p14="http://schemas.microsoft.com/office/powerpoint/2010/main" val="3041945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CF68D-C8ED-C34B-920C-D49BF42D080C}"/>
              </a:ext>
            </a:extLst>
          </p:cNvPr>
          <p:cNvSpPr>
            <a:spLocks noGrp="1"/>
          </p:cNvSpPr>
          <p:nvPr>
            <p:ph type="title"/>
          </p:nvPr>
        </p:nvSpPr>
        <p:spPr/>
        <p:txBody>
          <a:bodyPr/>
          <a:lstStyle/>
          <a:p>
            <a:r>
              <a:rPr lang="en-US" dirty="0"/>
              <a:t>Theories</a:t>
            </a:r>
          </a:p>
        </p:txBody>
      </p:sp>
      <p:sp>
        <p:nvSpPr>
          <p:cNvPr id="3" name="Content Placeholder 2">
            <a:extLst>
              <a:ext uri="{FF2B5EF4-FFF2-40B4-BE49-F238E27FC236}">
                <a16:creationId xmlns:a16="http://schemas.microsoft.com/office/drawing/2014/main" id="{84FDDFE3-0774-1341-AFD4-D62505C58393}"/>
              </a:ext>
            </a:extLst>
          </p:cNvPr>
          <p:cNvSpPr>
            <a:spLocks noGrp="1"/>
          </p:cNvSpPr>
          <p:nvPr>
            <p:ph sz="half" idx="1"/>
          </p:nvPr>
        </p:nvSpPr>
        <p:spPr>
          <a:xfrm>
            <a:off x="381000" y="1752600"/>
            <a:ext cx="5782056" cy="4419600"/>
          </a:xfrm>
        </p:spPr>
        <p:txBody>
          <a:bodyPr>
            <a:normAutofit fontScale="85000" lnSpcReduction="20000"/>
          </a:bodyPr>
          <a:lstStyle/>
          <a:p>
            <a:r>
              <a:rPr lang="en-US" b="1" dirty="0"/>
              <a:t>Thing Theory- “</a:t>
            </a:r>
            <a:r>
              <a:rPr lang="en-US" dirty="0"/>
              <a:t>is a branch of </a:t>
            </a:r>
            <a:r>
              <a:rPr lang="en-US" dirty="0">
                <a:hlinkClick r:id="rId2" tooltip="Critical theory"/>
              </a:rPr>
              <a:t>critical theory</a:t>
            </a:r>
            <a:r>
              <a:rPr lang="en-US" dirty="0"/>
              <a:t> that focuses on human–object interactions in literature and culture. It borrows from </a:t>
            </a:r>
            <a:r>
              <a:rPr lang="en-US" dirty="0">
                <a:hlinkClick r:id="rId3" tooltip="Martin Heidegger"/>
              </a:rPr>
              <a:t>Heidegger</a:t>
            </a:r>
            <a:r>
              <a:rPr lang="en-US" dirty="0"/>
              <a:t>'s distinction between objects and things, which posits that an object becomes a thing when it can no longer serve its common function. When an object breaks down or is misused, it sheds its socially encoded value and becomes present to us in new ways through the suspension of habit.” (from Wikipedia)</a:t>
            </a:r>
          </a:p>
          <a:p>
            <a:r>
              <a:rPr lang="en-US" dirty="0"/>
              <a:t>Criticism-fails to address absence (Fowles and Moran). "non-things, negative spaces, lost or forsaken objects, voids or gaps – absences, in other words, that also stand before us as entity-like presences with which we must contend."</a:t>
            </a:r>
            <a:r>
              <a:rPr lang="en-US" baseline="30000" dirty="0">
                <a:hlinkClick r:id="rId4"/>
              </a:rPr>
              <a:t>[7]</a:t>
            </a:r>
            <a:r>
              <a:rPr lang="en-US" dirty="0"/>
              <a:t> For example, Fowles explains how a human subject is required to understand the difference between a set of keys and a missing set of keys, yet this </a:t>
            </a:r>
            <a:r>
              <a:rPr lang="en-US" dirty="0">
                <a:hlinkClick r:id="rId5" tooltip="Anthropocentrism"/>
              </a:rPr>
              <a:t>anthropocentric</a:t>
            </a:r>
            <a:r>
              <a:rPr lang="en-US" dirty="0"/>
              <a:t> awareness is absent from Thing Theory.” (from Wikipedia)</a:t>
            </a:r>
          </a:p>
        </p:txBody>
      </p:sp>
      <p:sp>
        <p:nvSpPr>
          <p:cNvPr id="4" name="Content Placeholder 3">
            <a:extLst>
              <a:ext uri="{FF2B5EF4-FFF2-40B4-BE49-F238E27FC236}">
                <a16:creationId xmlns:a16="http://schemas.microsoft.com/office/drawing/2014/main" id="{062BB5F1-9680-B840-9070-5BA3A44FB5A1}"/>
              </a:ext>
            </a:extLst>
          </p:cNvPr>
          <p:cNvSpPr>
            <a:spLocks noGrp="1"/>
          </p:cNvSpPr>
          <p:nvPr>
            <p:ph sz="half" idx="2"/>
          </p:nvPr>
        </p:nvSpPr>
        <p:spPr>
          <a:xfrm>
            <a:off x="6172200" y="1663700"/>
            <a:ext cx="4946904" cy="4508500"/>
          </a:xfrm>
        </p:spPr>
        <p:txBody>
          <a:bodyPr>
            <a:normAutofit fontScale="85000" lnSpcReduction="20000"/>
          </a:bodyPr>
          <a:lstStyle/>
          <a:p>
            <a:r>
              <a:rPr lang="en-US" b="1" dirty="0"/>
              <a:t>Actor-Network Theory (ANT)-”</a:t>
            </a:r>
            <a:r>
              <a:rPr lang="en-US" dirty="0"/>
              <a:t>is a theoretical and methodological approach to </a:t>
            </a:r>
            <a:r>
              <a:rPr lang="en-US" dirty="0">
                <a:hlinkClick r:id="rId6" tooltip="Social theory"/>
              </a:rPr>
              <a:t>social theory</a:t>
            </a:r>
            <a:r>
              <a:rPr lang="en-US" dirty="0"/>
              <a:t> where everything in the social and natural worlds exists in constantly shifting networks of relationships. It posits that nothing exists outside those relationships. All the factors involved in a social situation are on the same level, and thus there are no external social forces beyond what and how the network participants interact at present. Thus, objects, ideas, processes, and any other relevant factors are seen as just as important in creating social situations as humans. ANT holds that social forces do not exist in themselves, and therefore cannot be used to explain social phenomena. Instead, strictly empirical analysis should be undertaken to "describe" rather than "explain" social activity. Only after this can one introduce the concept of social forces, and only as an abstract theoretical concept, not something which genuinely exists in the world.</a:t>
            </a:r>
            <a:r>
              <a:rPr lang="en-US" baseline="30000" dirty="0">
                <a:hlinkClick r:id="rId7"/>
              </a:rPr>
              <a:t>[1]</a:t>
            </a:r>
            <a:r>
              <a:rPr lang="en-US" dirty="0"/>
              <a:t> ” (from Wikipedia)</a:t>
            </a:r>
          </a:p>
        </p:txBody>
      </p:sp>
    </p:spTree>
    <p:extLst>
      <p:ext uri="{BB962C8B-B14F-4D97-AF65-F5344CB8AC3E}">
        <p14:creationId xmlns:p14="http://schemas.microsoft.com/office/powerpoint/2010/main" val="3448212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FC8C7-6AC9-1841-AC39-EF52A09CD326}"/>
              </a:ext>
            </a:extLst>
          </p:cNvPr>
          <p:cNvSpPr>
            <a:spLocks noGrp="1"/>
          </p:cNvSpPr>
          <p:nvPr>
            <p:ph type="title"/>
          </p:nvPr>
        </p:nvSpPr>
        <p:spPr/>
        <p:txBody>
          <a:bodyPr/>
          <a:lstStyle/>
          <a:p>
            <a:r>
              <a:rPr lang="en-US" dirty="0"/>
              <a:t>Barbie</a:t>
            </a:r>
          </a:p>
        </p:txBody>
      </p:sp>
      <p:sp>
        <p:nvSpPr>
          <p:cNvPr id="5" name="Rectangle 4">
            <a:extLst>
              <a:ext uri="{FF2B5EF4-FFF2-40B4-BE49-F238E27FC236}">
                <a16:creationId xmlns:a16="http://schemas.microsoft.com/office/drawing/2014/main" id="{348E493D-6A80-4B4B-ABBE-E5A81DC61974}"/>
              </a:ext>
            </a:extLst>
          </p:cNvPr>
          <p:cNvSpPr/>
          <p:nvPr/>
        </p:nvSpPr>
        <p:spPr>
          <a:xfrm>
            <a:off x="1069848" y="1909010"/>
            <a:ext cx="10058400" cy="3539430"/>
          </a:xfrm>
          <a:prstGeom prst="rect">
            <a:avLst/>
          </a:prstGeom>
        </p:spPr>
        <p:txBody>
          <a:bodyPr wrap="square">
            <a:spAutoFit/>
          </a:bodyPr>
          <a:lstStyle/>
          <a:p>
            <a:pPr marL="457200" indent="-457200">
              <a:buFont typeface="Arial" panose="020B0604020202020204" pitchFamily="34" charset="0"/>
              <a:buChar char="•"/>
            </a:pPr>
            <a:r>
              <a:rPr lang="en-US" sz="3200" dirty="0"/>
              <a:t>Look at Barbies on table and see if you can figure out which ones are the oldest</a:t>
            </a:r>
          </a:p>
          <a:p>
            <a:pPr marL="457200" indent="-457200">
              <a:buFont typeface="Arial" panose="020B0604020202020204" pitchFamily="34" charset="0"/>
              <a:buChar char="•"/>
            </a:pPr>
            <a:r>
              <a:rPr lang="en-US" sz="3200" dirty="0"/>
              <a:t>What are you basing your classification on?</a:t>
            </a:r>
          </a:p>
          <a:p>
            <a:pPr marL="457200" indent="-457200">
              <a:buFont typeface="Arial" panose="020B0604020202020204" pitchFamily="34" charset="0"/>
              <a:buChar char="•"/>
            </a:pPr>
            <a:r>
              <a:rPr lang="en-US" sz="3200" dirty="0"/>
              <a:t>Using article, own experience and dolls in front of you, can you make a thesis about how social ideology  on domesticity has shifted from mid-1980s to now?</a:t>
            </a:r>
          </a:p>
        </p:txBody>
      </p:sp>
    </p:spTree>
    <p:extLst>
      <p:ext uri="{BB962C8B-B14F-4D97-AF65-F5344CB8AC3E}">
        <p14:creationId xmlns:p14="http://schemas.microsoft.com/office/powerpoint/2010/main" val="4120314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5F521-CF39-754D-B3A3-9A4D162E9896}"/>
              </a:ext>
            </a:extLst>
          </p:cNvPr>
          <p:cNvSpPr>
            <a:spLocks noGrp="1"/>
          </p:cNvSpPr>
          <p:nvPr>
            <p:ph type="title"/>
          </p:nvPr>
        </p:nvSpPr>
        <p:spPr/>
        <p:txBody>
          <a:bodyPr/>
          <a:lstStyle/>
          <a:p>
            <a:r>
              <a:rPr lang="en-US" dirty="0"/>
              <a:t>Barbie</a:t>
            </a:r>
          </a:p>
        </p:txBody>
      </p:sp>
      <p:sp>
        <p:nvSpPr>
          <p:cNvPr id="3" name="Content Placeholder 2">
            <a:extLst>
              <a:ext uri="{FF2B5EF4-FFF2-40B4-BE49-F238E27FC236}">
                <a16:creationId xmlns:a16="http://schemas.microsoft.com/office/drawing/2014/main" id="{880AAABA-7207-E948-B18C-9A9923FCF366}"/>
              </a:ext>
            </a:extLst>
          </p:cNvPr>
          <p:cNvSpPr>
            <a:spLocks noGrp="1"/>
          </p:cNvSpPr>
          <p:nvPr>
            <p:ph sz="half" idx="4294967295"/>
          </p:nvPr>
        </p:nvSpPr>
        <p:spPr>
          <a:xfrm>
            <a:off x="683172" y="1618593"/>
            <a:ext cx="10445076" cy="1581479"/>
          </a:xfrm>
        </p:spPr>
        <p:txBody>
          <a:bodyPr>
            <a:normAutofit fontScale="77500" lnSpcReduction="20000"/>
          </a:bodyPr>
          <a:lstStyle/>
          <a:p>
            <a:r>
              <a:rPr lang="en-US" dirty="0">
                <a:hlinkClick r:id="rId2"/>
              </a:rPr>
              <a:t>https://www.youtube.com/watch?v=w7E1nESMQzQ</a:t>
            </a:r>
            <a:r>
              <a:rPr lang="en-US" dirty="0"/>
              <a:t> (hair focus)</a:t>
            </a:r>
          </a:p>
          <a:p>
            <a:r>
              <a:rPr lang="en-US" dirty="0"/>
              <a:t>Western Barbie commercial (1980) </a:t>
            </a:r>
            <a:r>
              <a:rPr lang="en-US" dirty="0">
                <a:hlinkClick r:id="rId3"/>
              </a:rPr>
              <a:t>https://www.youtube.com/watch?v=W1eWqlYmZ2A</a:t>
            </a:r>
            <a:endParaRPr lang="en-US" dirty="0"/>
          </a:p>
          <a:p>
            <a:r>
              <a:rPr lang="en-US" dirty="0"/>
              <a:t>Roller Skating Barbie (1981) </a:t>
            </a:r>
          </a:p>
          <a:p>
            <a:r>
              <a:rPr lang="en-US" dirty="0"/>
              <a:t>Pink and Pretty Barbie (1981)</a:t>
            </a:r>
          </a:p>
          <a:p>
            <a:r>
              <a:rPr lang="en-US" dirty="0"/>
              <a:t>Penn State Barbie (1996)</a:t>
            </a:r>
          </a:p>
        </p:txBody>
      </p:sp>
      <p:pic>
        <p:nvPicPr>
          <p:cNvPr id="6" name="Picture 5">
            <a:extLst>
              <a:ext uri="{FF2B5EF4-FFF2-40B4-BE49-F238E27FC236}">
                <a16:creationId xmlns:a16="http://schemas.microsoft.com/office/drawing/2014/main" id="{BF6C10E0-EE79-824B-9F9B-BE9162D4DF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010" y="3384329"/>
            <a:ext cx="2586251" cy="2866149"/>
          </a:xfrm>
          <a:prstGeom prst="rect">
            <a:avLst/>
          </a:prstGeom>
        </p:spPr>
      </p:pic>
      <p:pic>
        <p:nvPicPr>
          <p:cNvPr id="10" name="Picture 9">
            <a:extLst>
              <a:ext uri="{FF2B5EF4-FFF2-40B4-BE49-F238E27FC236}">
                <a16:creationId xmlns:a16="http://schemas.microsoft.com/office/drawing/2014/main" id="{551CE0A5-C20B-B746-98FD-EBE2BECF47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2915" y="3384329"/>
            <a:ext cx="1420613" cy="2866149"/>
          </a:xfrm>
          <a:prstGeom prst="rect">
            <a:avLst/>
          </a:prstGeom>
        </p:spPr>
      </p:pic>
      <p:pic>
        <p:nvPicPr>
          <p:cNvPr id="12" name="Picture 11">
            <a:extLst>
              <a:ext uri="{FF2B5EF4-FFF2-40B4-BE49-F238E27FC236}">
                <a16:creationId xmlns:a16="http://schemas.microsoft.com/office/drawing/2014/main" id="{3DA62BD9-E47C-7E44-BA45-06F8A66D71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2132" y="3389912"/>
            <a:ext cx="1616842" cy="2860566"/>
          </a:xfrm>
          <a:prstGeom prst="rect">
            <a:avLst/>
          </a:prstGeom>
        </p:spPr>
      </p:pic>
      <p:pic>
        <p:nvPicPr>
          <p:cNvPr id="14" name="Picture 13">
            <a:extLst>
              <a:ext uri="{FF2B5EF4-FFF2-40B4-BE49-F238E27FC236}">
                <a16:creationId xmlns:a16="http://schemas.microsoft.com/office/drawing/2014/main" id="{ACB926C2-4519-EA41-BA4A-8F67C2C5AC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28795" y="3384329"/>
            <a:ext cx="2134101" cy="2845468"/>
          </a:xfrm>
          <a:prstGeom prst="rect">
            <a:avLst/>
          </a:prstGeom>
        </p:spPr>
      </p:pic>
    </p:spTree>
    <p:extLst>
      <p:ext uri="{BB962C8B-B14F-4D97-AF65-F5344CB8AC3E}">
        <p14:creationId xmlns:p14="http://schemas.microsoft.com/office/powerpoint/2010/main" val="38044424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880</TotalTime>
  <Words>554</Words>
  <Application>Microsoft Macintosh PowerPoint</Application>
  <PresentationFormat>Widescreen</PresentationFormat>
  <Paragraphs>89</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Rockwell</vt:lpstr>
      <vt:lpstr>Rockwell Condensed</vt:lpstr>
      <vt:lpstr>Rockwell Extra Bold</vt:lpstr>
      <vt:lpstr>Wingdings</vt:lpstr>
      <vt:lpstr>Wood Type</vt:lpstr>
      <vt:lpstr>ANTH 3420 Urban Archaeology</vt:lpstr>
      <vt:lpstr>Agenda </vt:lpstr>
      <vt:lpstr>Urban Archaeology</vt:lpstr>
      <vt:lpstr>Robert Kent and Augusto Gandia-Ojeda</vt:lpstr>
      <vt:lpstr>Kathleen O’Donnell</vt:lpstr>
      <vt:lpstr>Paul Mullins and Marlys Pearson</vt:lpstr>
      <vt:lpstr>Theories</vt:lpstr>
      <vt:lpstr>Barbie</vt:lpstr>
      <vt:lpstr>Barbie</vt:lpstr>
      <vt:lpstr>Digital Humanities Projects</vt:lpstr>
      <vt:lpstr>Themes</vt:lpstr>
      <vt:lpstr>Questions and Comments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 3410-Approaches to Archaeological Theory</dc:title>
  <dc:creator>Kelly Britt</dc:creator>
  <cp:lastModifiedBy>Microsoft Office User</cp:lastModifiedBy>
  <cp:revision>37</cp:revision>
  <dcterms:created xsi:type="dcterms:W3CDTF">2019-02-11T19:36:53Z</dcterms:created>
  <dcterms:modified xsi:type="dcterms:W3CDTF">2019-09-05T19:04:51Z</dcterms:modified>
</cp:coreProperties>
</file>