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61" r:id="rId3"/>
    <p:sldId id="273" r:id="rId4"/>
    <p:sldId id="274" r:id="rId5"/>
    <p:sldId id="275" r:id="rId6"/>
    <p:sldId id="284" r:id="rId7"/>
    <p:sldId id="277" r:id="rId8"/>
    <p:sldId id="285" r:id="rId9"/>
    <p:sldId id="279" r:id="rId10"/>
    <p:sldId id="280" r:id="rId11"/>
    <p:sldId id="282" r:id="rId12"/>
    <p:sldId id="281" r:id="rId13"/>
    <p:sldId id="257" r:id="rId14"/>
    <p:sldId id="283" r:id="rId15"/>
    <p:sldId id="258" r:id="rId16"/>
    <p:sldId id="259" r:id="rId17"/>
    <p:sldId id="263" r:id="rId18"/>
    <p:sldId id="260" r:id="rId19"/>
    <p:sldId id="264" r:id="rId20"/>
    <p:sldId id="267" r:id="rId21"/>
    <p:sldId id="270" r:id="rId22"/>
    <p:sldId id="269" r:id="rId23"/>
    <p:sldId id="272"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786" y="-28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5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2327FCCA-CABA-4562-9E37-DAF2F97FD9CD}" type="datetimeFigureOut">
              <a:rPr lang="en-US" smtClean="0"/>
              <a:pPr/>
              <a:t>8/23/2010</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A167113-E8B2-4E0F-ACB1-6B7814FE9F1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327FCCA-CABA-4562-9E37-DAF2F97FD9CD}" type="datetimeFigureOut">
              <a:rPr lang="en-US" smtClean="0"/>
              <a:pPr/>
              <a:t>8/23/2010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167113-E8B2-4E0F-ACB1-6B7814FE9F1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2327FCCA-CABA-4562-9E37-DAF2F97FD9CD}" type="datetimeFigureOut">
              <a:rPr lang="en-US" smtClean="0"/>
              <a:pPr/>
              <a:t>8/23/2010</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2A167113-E8B2-4E0F-ACB1-6B7814FE9F1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327FCCA-CABA-4562-9E37-DAF2F97FD9CD}" type="datetimeFigureOut">
              <a:rPr lang="en-US" smtClean="0"/>
              <a:pPr/>
              <a:t>8/23/2010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A167113-E8B2-4E0F-ACB1-6B7814FE9F17}"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2327FCCA-CABA-4562-9E37-DAF2F97FD9CD}" type="datetimeFigureOut">
              <a:rPr lang="en-US" smtClean="0"/>
              <a:pPr/>
              <a:t>8/23/2010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A167113-E8B2-4E0F-ACB1-6B7814FE9F17}"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2327FCCA-CABA-4562-9E37-DAF2F97FD9CD}" type="datetimeFigureOut">
              <a:rPr lang="en-US" smtClean="0"/>
              <a:pPr/>
              <a:t>8/23/2010</a:t>
            </a:fld>
            <a:endParaRPr lang="en-US"/>
          </a:p>
        </p:txBody>
      </p:sp>
      <p:sp>
        <p:nvSpPr>
          <p:cNvPr id="10" name="Slide Number Placeholder 9"/>
          <p:cNvSpPr>
            <a:spLocks noGrp="1"/>
          </p:cNvSpPr>
          <p:nvPr>
            <p:ph type="sldNum" sz="quarter" idx="16"/>
          </p:nvPr>
        </p:nvSpPr>
        <p:spPr/>
        <p:txBody>
          <a:bodyPr rtlCol="0"/>
          <a:lstStyle/>
          <a:p>
            <a:fld id="{2A167113-E8B2-4E0F-ACB1-6B7814FE9F17}"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2327FCCA-CABA-4562-9E37-DAF2F97FD9CD}" type="datetimeFigureOut">
              <a:rPr lang="en-US" smtClean="0"/>
              <a:pPr/>
              <a:t>8/23/2010</a:t>
            </a:fld>
            <a:endParaRPr lang="en-US"/>
          </a:p>
        </p:txBody>
      </p:sp>
      <p:sp>
        <p:nvSpPr>
          <p:cNvPr id="12" name="Slide Number Placeholder 11"/>
          <p:cNvSpPr>
            <a:spLocks noGrp="1"/>
          </p:cNvSpPr>
          <p:nvPr>
            <p:ph type="sldNum" sz="quarter" idx="16"/>
          </p:nvPr>
        </p:nvSpPr>
        <p:spPr/>
        <p:txBody>
          <a:bodyPr rtlCol="0"/>
          <a:lstStyle/>
          <a:p>
            <a:fld id="{2A167113-E8B2-4E0F-ACB1-6B7814FE9F17}"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327FCCA-CABA-4562-9E37-DAF2F97FD9CD}" type="datetimeFigureOut">
              <a:rPr lang="en-US" smtClean="0"/>
              <a:pPr/>
              <a:t>8/23/2010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A167113-E8B2-4E0F-ACB1-6B7814FE9F1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27FCCA-CABA-4562-9E37-DAF2F97FD9CD}" type="datetimeFigureOut">
              <a:rPr lang="en-US" smtClean="0"/>
              <a:pPr/>
              <a:t>8/23/2010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A167113-E8B2-4E0F-ACB1-6B7814FE9F1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327FCCA-CABA-4562-9E37-DAF2F97FD9CD}" type="datetimeFigureOut">
              <a:rPr lang="en-US" smtClean="0"/>
              <a:pPr/>
              <a:t>8/23/2010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A167113-E8B2-4E0F-ACB1-6B7814FE9F17}"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2327FCCA-CABA-4562-9E37-DAF2F97FD9CD}" type="datetimeFigureOut">
              <a:rPr lang="en-US" smtClean="0"/>
              <a:pPr/>
              <a:t>8/23/2010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A167113-E8B2-4E0F-ACB1-6B7814FE9F17}"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2327FCCA-CABA-4562-9E37-DAF2F97FD9CD}" type="datetimeFigureOut">
              <a:rPr lang="en-US" smtClean="0"/>
              <a:pPr/>
              <a:t>8/23/2010</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A167113-E8B2-4E0F-ACB1-6B7814FE9F1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princeton.edu/writing/university/resources/TWW.pdf" TargetMode="External"/><Relationship Id="rId2" Type="http://schemas.openxmlformats.org/officeDocument/2006/relationships/hyperlink" Target="http://www.wpacouncil.org/positions/outcomes.html" TargetMode="External"/><Relationship Id="rId1" Type="http://schemas.openxmlformats.org/officeDocument/2006/relationships/slideLayout" Target="../slideLayouts/slideLayout2.xml"/><Relationship Id="rId6" Type="http://schemas.openxmlformats.org/officeDocument/2006/relationships/hyperlink" Target="http://mason.gmu.edu/~ereid1/teachers/tchguidediscuss.htm" TargetMode="External"/><Relationship Id="rId5" Type="http://schemas.openxmlformats.org/officeDocument/2006/relationships/hyperlink" Target="http://mason.gmu.edu/~ereid1/teachers/tchguidereading.htm" TargetMode="External"/><Relationship Id="rId4" Type="http://schemas.openxmlformats.org/officeDocument/2006/relationships/hyperlink" Target="http://mason.gmu.edu/~ereid1/teachers/tchresources.htm"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adjunctlifeline.blogspot.com/2009/09/some-teaching-mistakes-other-people.html" TargetMode="External"/><Relationship Id="rId2" Type="http://schemas.openxmlformats.org/officeDocument/2006/relationships/hyperlink" Target="http://adjunctlifeline.blogspot.com/" TargetMode="External"/><Relationship Id="rId1" Type="http://schemas.openxmlformats.org/officeDocument/2006/relationships/slideLayout" Target="../slideLayouts/slideLayout2.xml"/><Relationship Id="rId4" Type="http://schemas.openxmlformats.org/officeDocument/2006/relationships/hyperlink" Target="http://commons.gc.cuny.edu/groups/gc-comp-rhet-area-group"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flickr.com/photos/joecooke/4463909199/" TargetMode="Externa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p:cNvSpPr>
            <a:spLocks noGrp="1"/>
          </p:cNvSpPr>
          <p:nvPr>
            <p:ph type="subTitle" idx="1"/>
          </p:nvPr>
        </p:nvSpPr>
        <p:spPr/>
        <p:txBody>
          <a:bodyPr/>
          <a:lstStyle/>
          <a:p>
            <a:r>
              <a:rPr lang="en-US" dirty="0" smtClean="0"/>
              <a:t>Benjamin Miller	</a:t>
            </a:r>
            <a:r>
              <a:rPr lang="en-US" dirty="0" err="1" smtClean="0"/>
              <a:t>bmiller@gc.cuny.edu</a:t>
            </a:r>
            <a:endParaRPr lang="en-US" dirty="0"/>
          </a:p>
        </p:txBody>
      </p:sp>
      <p:sp>
        <p:nvSpPr>
          <p:cNvPr id="9" name="Subtitle 7"/>
          <p:cNvSpPr txBox="1">
            <a:spLocks/>
          </p:cNvSpPr>
          <p:nvPr/>
        </p:nvSpPr>
        <p:spPr>
          <a:xfrm>
            <a:off x="2362200" y="6035566"/>
            <a:ext cx="6705600" cy="685800"/>
          </a:xfrm>
          <a:prstGeom prst="rect">
            <a:avLst/>
          </a:prstGeom>
        </p:spPr>
        <p:txBody>
          <a:bodyPr vert="horz" anchor="ctr">
            <a:normAutofit/>
          </a:bodyPr>
          <a:lstStyle/>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a:buNone/>
              <a:tabLst/>
              <a:defRPr/>
            </a:pPr>
            <a:r>
              <a:rPr kumimoji="0" lang="en-US" sz="2600" b="0" i="0" u="none" strike="noStrike" kern="1200" cap="none" spc="0" normalizeH="0" baseline="0" noProof="0" dirty="0" smtClean="0">
                <a:ln>
                  <a:noFill/>
                </a:ln>
                <a:solidFill>
                  <a:schemeClr val="bg2"/>
                </a:solidFill>
                <a:effectLst/>
                <a:uLnTx/>
                <a:uFillTx/>
                <a:latin typeface="+mn-lt"/>
                <a:ea typeface="+mn-ea"/>
                <a:cs typeface="+mn-cs"/>
              </a:rPr>
              <a:t>Benjamin Miller	bmiller@gc.cuny.edu</a:t>
            </a:r>
            <a:endParaRPr kumimoji="0" lang="en-US" sz="2600" b="0" i="0" u="none" strike="noStrike" kern="1200" cap="none" spc="0" normalizeH="0" baseline="0" noProof="0" dirty="0">
              <a:ln>
                <a:noFill/>
              </a:ln>
              <a:solidFill>
                <a:schemeClr val="bg2"/>
              </a:solidFill>
              <a:effectLst/>
              <a:uLnTx/>
              <a:uFillTx/>
              <a:latin typeface="+mn-lt"/>
              <a:ea typeface="+mn-ea"/>
              <a:cs typeface="+mn-cs"/>
            </a:endParaRPr>
          </a:p>
        </p:txBody>
      </p:sp>
      <p:sp>
        <p:nvSpPr>
          <p:cNvPr id="7" name="Title 6"/>
          <p:cNvSpPr>
            <a:spLocks noGrp="1"/>
          </p:cNvSpPr>
          <p:nvPr>
            <p:ph type="ctrTitle"/>
          </p:nvPr>
        </p:nvSpPr>
        <p:spPr>
          <a:xfrm>
            <a:off x="990600" y="990600"/>
            <a:ext cx="7086600" cy="1828800"/>
          </a:xfrm>
        </p:spPr>
        <p:txBody>
          <a:bodyPr>
            <a:normAutofit/>
          </a:bodyPr>
          <a:lstStyle/>
          <a:p>
            <a:r>
              <a:rPr lang="en-US" dirty="0" smtClean="0"/>
              <a:t>Designing Effective Syllabi and Assignments</a:t>
            </a:r>
            <a:endParaRPr lang="en-US" dirty="0"/>
          </a:p>
        </p:txBody>
      </p:sp>
      <p:sp>
        <p:nvSpPr>
          <p:cNvPr id="10" name="Title 6"/>
          <p:cNvSpPr txBox="1">
            <a:spLocks/>
          </p:cNvSpPr>
          <p:nvPr/>
        </p:nvSpPr>
        <p:spPr>
          <a:xfrm>
            <a:off x="990600" y="3505200"/>
            <a:ext cx="5943600" cy="1295400"/>
          </a:xfrm>
          <a:prstGeom prst="rect">
            <a:avLst/>
          </a:prstGeom>
        </p:spPr>
        <p:txBody>
          <a:bodyPr vert="horz" anchor="b">
            <a:normAutofit fontScale="625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spc="0" normalizeH="0" baseline="0" noProof="0" dirty="0" smtClean="0">
                <a:ln>
                  <a:noFill/>
                </a:ln>
                <a:solidFill>
                  <a:schemeClr val="tx2"/>
                </a:solidFill>
                <a:effectLst/>
                <a:uLnTx/>
                <a:uFillTx/>
                <a:latin typeface="+mj-lt"/>
                <a:ea typeface="+mj-ea"/>
                <a:cs typeface="+mj-cs"/>
              </a:rPr>
              <a:t>17</a:t>
            </a:r>
            <a:r>
              <a:rPr kumimoji="0" lang="en-US" sz="4400" b="0" i="0" u="none" strike="noStrike" kern="1200" spc="0" normalizeH="0" baseline="30000" noProof="0" dirty="0" smtClean="0">
                <a:ln>
                  <a:noFill/>
                </a:ln>
                <a:solidFill>
                  <a:schemeClr val="tx2"/>
                </a:solidFill>
                <a:effectLst/>
                <a:uLnTx/>
                <a:uFillTx/>
                <a:latin typeface="+mj-lt"/>
                <a:ea typeface="+mj-ea"/>
                <a:cs typeface="+mj-cs"/>
              </a:rPr>
              <a:t>th</a:t>
            </a:r>
            <a:r>
              <a:rPr kumimoji="0" lang="en-US" sz="4400" b="0" i="0" u="none" strike="noStrike" kern="1200" spc="0" normalizeH="0" baseline="0" noProof="0" dirty="0" smtClean="0">
                <a:ln>
                  <a:noFill/>
                </a:ln>
                <a:solidFill>
                  <a:schemeClr val="tx2"/>
                </a:solidFill>
                <a:effectLst/>
                <a:uLnTx/>
                <a:uFillTx/>
                <a:latin typeface="+mj-lt"/>
                <a:ea typeface="+mj-ea"/>
                <a:cs typeface="+mj-cs"/>
              </a:rPr>
              <a:t> Annual</a:t>
            </a:r>
            <a:r>
              <a:rPr kumimoji="0" lang="en-US" sz="4400" b="0" i="0" u="none" strike="noStrike" kern="1200" spc="0" normalizeH="0" noProof="0" dirty="0" smtClean="0">
                <a:ln>
                  <a:noFill/>
                </a:ln>
                <a:solidFill>
                  <a:schemeClr val="tx2"/>
                </a:solidFill>
                <a:effectLst/>
                <a:uLnTx/>
                <a:uFillTx/>
                <a:latin typeface="+mj-lt"/>
                <a:ea typeface="+mj-ea"/>
                <a:cs typeface="+mj-cs"/>
              </a:rPr>
              <a:t> Orientation Session </a:t>
            </a:r>
          </a:p>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spc="0" normalizeH="0" noProof="0" dirty="0" smtClean="0">
                <a:ln>
                  <a:noFill/>
                </a:ln>
                <a:solidFill>
                  <a:schemeClr val="tx2"/>
                </a:solidFill>
                <a:effectLst/>
                <a:uLnTx/>
                <a:uFillTx/>
                <a:latin typeface="+mj-lt"/>
                <a:ea typeface="+mj-ea"/>
                <a:cs typeface="+mj-cs"/>
              </a:rPr>
              <a:t>for Teaching Interns, August 23</a:t>
            </a:r>
            <a:r>
              <a:rPr kumimoji="0" lang="en-US" sz="4400" b="0" i="0" u="none" strike="noStrike" kern="1200" spc="0" normalizeH="0" baseline="30000" noProof="0" dirty="0" smtClean="0">
                <a:ln>
                  <a:noFill/>
                </a:ln>
                <a:solidFill>
                  <a:schemeClr val="tx2"/>
                </a:solidFill>
                <a:effectLst/>
                <a:uLnTx/>
                <a:uFillTx/>
                <a:latin typeface="+mj-lt"/>
                <a:ea typeface="+mj-ea"/>
                <a:cs typeface="+mj-cs"/>
              </a:rPr>
              <a:t>rd</a:t>
            </a:r>
            <a:r>
              <a:rPr kumimoji="0" lang="en-US" sz="4400" b="0" i="0" u="none" strike="noStrike" kern="1200" spc="0" normalizeH="0" noProof="0" dirty="0" smtClean="0">
                <a:ln>
                  <a:noFill/>
                </a:ln>
                <a:solidFill>
                  <a:schemeClr val="tx2"/>
                </a:solidFill>
                <a:effectLst/>
                <a:uLnTx/>
                <a:uFillTx/>
                <a:latin typeface="+mj-lt"/>
                <a:ea typeface="+mj-ea"/>
                <a:cs typeface="+mj-cs"/>
              </a:rPr>
              <a:t>, 2010</a:t>
            </a:r>
          </a:p>
          <a:p>
            <a:pPr marL="0" marR="0" lvl="0" indent="0" defTabSz="914400" rtl="0" eaLnBrk="1" fontAlgn="auto" latinLnBrk="0" hangingPunct="1">
              <a:lnSpc>
                <a:spcPct val="100000"/>
              </a:lnSpc>
              <a:spcBef>
                <a:spcPct val="0"/>
              </a:spcBef>
              <a:spcAft>
                <a:spcPts val="0"/>
              </a:spcAft>
              <a:buClrTx/>
              <a:buSzTx/>
              <a:buFontTx/>
              <a:buNone/>
              <a:tabLst/>
              <a:defRPr/>
            </a:pPr>
            <a:r>
              <a:rPr lang="en-US" sz="4400" baseline="0" dirty="0" smtClean="0">
                <a:solidFill>
                  <a:schemeClr val="tx2"/>
                </a:solidFill>
                <a:latin typeface="+mj-lt"/>
                <a:ea typeface="+mj-ea"/>
                <a:cs typeface="+mj-cs"/>
              </a:rPr>
              <a:t>Breakout Workshop 1</a:t>
            </a:r>
            <a:endParaRPr kumimoji="0" lang="en-US" sz="4400" b="0" i="0" u="none" strike="noStrike" kern="1200"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Breaking it down into tasks and skills</a:t>
            </a:r>
            <a:endParaRPr lang="en-US" dirty="0"/>
          </a:p>
        </p:txBody>
      </p:sp>
      <p:sp>
        <p:nvSpPr>
          <p:cNvPr id="6" name="TextBox 5"/>
          <p:cNvSpPr txBox="1"/>
          <p:nvPr/>
        </p:nvSpPr>
        <p:spPr>
          <a:xfrm>
            <a:off x="593834" y="1752600"/>
            <a:ext cx="8077200" cy="106680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noAutofit/>
          </a:bodyPr>
          <a:lstStyle/>
          <a:p>
            <a:pPr marL="284163" indent="-284163"/>
            <a:r>
              <a:rPr lang="en-US" sz="2000" b="1" dirty="0" smtClean="0">
                <a:sym typeface="Wingdings"/>
              </a:rPr>
              <a:t> </a:t>
            </a:r>
            <a:r>
              <a:rPr lang="en-US" sz="2000" b="1" dirty="0" smtClean="0"/>
              <a:t>All together now, let’s revisit and break down one of my prompts: Shaped Piece 3, “Widening the Conversations.” What must a student do and/or understand to complete this project? Let’s just make a quick list.</a:t>
            </a:r>
          </a:p>
          <a:p>
            <a:endParaRPr lang="en-US" dirty="0"/>
          </a:p>
        </p:txBody>
      </p:sp>
      <p:sp>
        <p:nvSpPr>
          <p:cNvPr id="7" name="TextBox 6"/>
          <p:cNvSpPr txBox="1"/>
          <p:nvPr/>
        </p:nvSpPr>
        <p:spPr>
          <a:xfrm>
            <a:off x="609600" y="3305502"/>
            <a:ext cx="8077200" cy="106680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noAutofit/>
          </a:bodyPr>
          <a:lstStyle/>
          <a:p>
            <a:pPr marL="284163" indent="-284163">
              <a:buFont typeface="Wingdings"/>
              <a:buChar char="Ø"/>
            </a:pPr>
            <a:r>
              <a:rPr lang="en-US" sz="2000" b="1" dirty="0" smtClean="0"/>
              <a:t>Working with the same partners as before, repeat the exercise with your own assignment: What must a student do and/or understand to complete this project? Again, just write a list</a:t>
            </a:r>
            <a:r>
              <a:rPr lang="en-US" sz="2000" b="1" dirty="0"/>
              <a:t>.</a:t>
            </a:r>
            <a:r>
              <a:rPr lang="en-US" sz="2000" b="1" dirty="0" smtClean="0"/>
              <a:t> Take 10 minutes.</a:t>
            </a:r>
          </a:p>
          <a:p>
            <a:endParaRPr lang="en-US" dirty="0"/>
          </a:p>
        </p:txBody>
      </p:sp>
      <p:sp>
        <p:nvSpPr>
          <p:cNvPr id="8" name="TextBox 7"/>
          <p:cNvSpPr txBox="1"/>
          <p:nvPr/>
        </p:nvSpPr>
        <p:spPr>
          <a:xfrm>
            <a:off x="609600" y="4876800"/>
            <a:ext cx="8077200" cy="129540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noAutofit/>
          </a:bodyPr>
          <a:lstStyle/>
          <a:p>
            <a:pPr marL="284163" indent="-284163">
              <a:buFont typeface="Wingdings"/>
              <a:buChar char="Ø"/>
            </a:pPr>
            <a:r>
              <a:rPr lang="en-US" sz="2000" b="1" dirty="0" smtClean="0"/>
              <a:t>EXT: If you finish early, add order to the list. What skills/tasks are precursors to the others? What tasks/projects can be built out of, or on top of, what other tasks/skills? Do any skills seem applicable to nearly everything else?</a:t>
            </a:r>
            <a:r>
              <a:rPr lang="en-US" sz="2000" b="1" dirty="0" smtClean="0">
                <a:solidFill>
                  <a:schemeClr val="accent5">
                    <a:lumMod val="40000"/>
                    <a:lumOff val="60000"/>
                  </a:schemeClr>
                </a:solidFill>
              </a:rPr>
              <a:t> Take about 5-10 minutes.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We’re Going</a:t>
            </a:r>
            <a:endParaRPr lang="en-US" dirty="0"/>
          </a:p>
        </p:txBody>
      </p:sp>
      <p:sp>
        <p:nvSpPr>
          <p:cNvPr id="3" name="Content Placeholder 2"/>
          <p:cNvSpPr>
            <a:spLocks noGrp="1"/>
          </p:cNvSpPr>
          <p:nvPr>
            <p:ph sz="quarter" idx="1"/>
          </p:nvPr>
        </p:nvSpPr>
        <p:spPr/>
        <p:txBody>
          <a:bodyPr/>
          <a:lstStyle/>
          <a:p>
            <a:pPr marL="514350" indent="-514350">
              <a:buFont typeface="+mj-lt"/>
              <a:buAutoNum type="arabicPeriod"/>
            </a:pPr>
            <a:r>
              <a:rPr lang="en-US" dirty="0" smtClean="0">
                <a:solidFill>
                  <a:schemeClr val="accent6"/>
                </a:solidFill>
              </a:rPr>
              <a:t>Designing an assignment prompt</a:t>
            </a:r>
          </a:p>
          <a:p>
            <a:pPr marL="514350" indent="-514350">
              <a:buFont typeface="+mj-lt"/>
              <a:buAutoNum type="arabicPeriod"/>
            </a:pPr>
            <a:r>
              <a:rPr lang="en-US" dirty="0" smtClean="0">
                <a:solidFill>
                  <a:schemeClr val="accent6"/>
                </a:solidFill>
              </a:rPr>
              <a:t>Breaking it down into tasks and skills</a:t>
            </a:r>
          </a:p>
          <a:p>
            <a:pPr marL="514350" indent="-514350">
              <a:buFont typeface="+mj-lt"/>
              <a:buAutoNum type="arabicPeriod"/>
            </a:pPr>
            <a:r>
              <a:rPr lang="en-US" dirty="0" smtClean="0"/>
              <a:t>Filling in the calendar, from back to front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Filling in the Calendar</a:t>
            </a:r>
            <a:endParaRPr lang="en-US" dirty="0"/>
          </a:p>
        </p:txBody>
      </p:sp>
      <p:sp>
        <p:nvSpPr>
          <p:cNvPr id="3" name="Content Placeholder 2"/>
          <p:cNvSpPr>
            <a:spLocks noGrp="1"/>
          </p:cNvSpPr>
          <p:nvPr>
            <p:ph sz="quarter" idx="1"/>
          </p:nvPr>
        </p:nvSpPr>
        <p:spPr/>
        <p:txBody>
          <a:bodyPr>
            <a:normAutofit/>
          </a:bodyPr>
          <a:lstStyle/>
          <a:p>
            <a:r>
              <a:rPr lang="en-US" sz="2000" dirty="0" smtClean="0"/>
              <a:t>There are two worksheets coming around:</a:t>
            </a:r>
          </a:p>
          <a:p>
            <a:pPr lvl="1"/>
            <a:r>
              <a:rPr lang="en-US" sz="2000" dirty="0" smtClean="0"/>
              <a:t>One that assumes two classes per week;</a:t>
            </a:r>
          </a:p>
          <a:p>
            <a:pPr lvl="1"/>
            <a:r>
              <a:rPr lang="en-US" sz="2000" dirty="0" smtClean="0"/>
              <a:t>One that assumes three classes per week.</a:t>
            </a:r>
          </a:p>
          <a:p>
            <a:pPr lvl="1"/>
            <a:r>
              <a:rPr lang="en-US" sz="2000" dirty="0" smtClean="0"/>
              <a:t>Take enough to get up to 15 weeks.</a:t>
            </a:r>
          </a:p>
          <a:p>
            <a:r>
              <a:rPr lang="en-US" sz="2000" dirty="0" smtClean="0"/>
              <a:t>Also coming around: the academic calendar (to fill in holidays, etc).</a:t>
            </a:r>
          </a:p>
          <a:p>
            <a:endParaRPr lang="en-US" sz="2000" dirty="0"/>
          </a:p>
        </p:txBody>
      </p:sp>
      <p:sp>
        <p:nvSpPr>
          <p:cNvPr id="4" name="TextBox 3"/>
          <p:cNvSpPr txBox="1"/>
          <p:nvPr/>
        </p:nvSpPr>
        <p:spPr>
          <a:xfrm>
            <a:off x="609600" y="3657600"/>
            <a:ext cx="8077200" cy="259080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noAutofit/>
          </a:bodyPr>
          <a:lstStyle/>
          <a:p>
            <a:pPr marL="284163" indent="-284163">
              <a:buFont typeface="Wingdings"/>
              <a:buChar char="Ø"/>
            </a:pPr>
            <a:r>
              <a:rPr lang="en-US" sz="2000" b="1" dirty="0" smtClean="0"/>
              <a:t>1. Fill in the dates that are relevant to you.</a:t>
            </a:r>
          </a:p>
          <a:p>
            <a:pPr marL="284163" indent="-284163"/>
            <a:r>
              <a:rPr lang="en-US" sz="2000" b="1" dirty="0" smtClean="0"/>
              <a:t>	2. Working in pencil (ideally), fill in the </a:t>
            </a:r>
            <a:r>
              <a:rPr lang="en-US" sz="2000" b="1" i="1" dirty="0" smtClean="0"/>
              <a:t>last</a:t>
            </a:r>
            <a:r>
              <a:rPr lang="en-US" sz="2000" b="1" dirty="0" smtClean="0"/>
              <a:t> deadline of the semester.</a:t>
            </a:r>
          </a:p>
          <a:p>
            <a:pPr marL="284163" indent="-284163">
              <a:tabLst>
                <a:tab pos="520700" algn="l"/>
              </a:tabLst>
            </a:pPr>
            <a:r>
              <a:rPr lang="en-US" sz="2000" b="1" dirty="0" smtClean="0"/>
              <a:t>	3. Work backwards from there, filling in deadlines of earlier steps; 	remember to leave time for responding to students in between.</a:t>
            </a:r>
          </a:p>
          <a:p>
            <a:pPr marL="284163" indent="-284163">
              <a:tabLst>
                <a:tab pos="520700" algn="l"/>
              </a:tabLst>
            </a:pPr>
            <a:r>
              <a:rPr lang="en-US" sz="2000" b="1" dirty="0"/>
              <a:t>	</a:t>
            </a:r>
            <a:r>
              <a:rPr lang="en-US" sz="2000" b="1" dirty="0" smtClean="0"/>
              <a:t>4. How many other major pieces will (or must) students write? Fill in 	deadlines for those, too.</a:t>
            </a:r>
            <a:r>
              <a:rPr lang="en-US" sz="2000" b="1" dirty="0"/>
              <a:t> </a:t>
            </a:r>
            <a:endParaRPr lang="en-US" sz="2000" b="1" dirty="0" smtClean="0"/>
          </a:p>
          <a:p>
            <a:pPr marL="284163" indent="-284163">
              <a:tabLst>
                <a:tab pos="520700" algn="l"/>
              </a:tabLst>
            </a:pPr>
            <a:r>
              <a:rPr lang="en-US" sz="2000" b="1" dirty="0"/>
              <a:t>	</a:t>
            </a:r>
            <a:r>
              <a:rPr lang="en-US" sz="2000" b="1" dirty="0" smtClean="0"/>
              <a:t>5. Hit the beginning of the semester? Hence the pencil. Reverse and 	move forward through the semester, revising deadlines as needed.</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Online Resources</a:t>
            </a:r>
            <a:endParaRPr lang="en-US" dirty="0"/>
          </a:p>
        </p:txBody>
      </p:sp>
      <p:sp>
        <p:nvSpPr>
          <p:cNvPr id="5" name="Content Placeholder 4"/>
          <p:cNvSpPr>
            <a:spLocks noGrp="1"/>
          </p:cNvSpPr>
          <p:nvPr>
            <p:ph sz="quarter" idx="1"/>
          </p:nvPr>
        </p:nvSpPr>
        <p:spPr>
          <a:xfrm>
            <a:off x="612648" y="1600200"/>
            <a:ext cx="8153400" cy="4495800"/>
          </a:xfrm>
        </p:spPr>
        <p:txBody>
          <a:bodyPr>
            <a:noAutofit/>
          </a:bodyPr>
          <a:lstStyle/>
          <a:p>
            <a:pPr>
              <a:spcBef>
                <a:spcPts val="1200"/>
              </a:spcBef>
            </a:pPr>
            <a:r>
              <a:rPr lang="en-US" sz="2000" b="1" dirty="0" smtClean="0"/>
              <a:t>Writing Program Administrators’ Outcomes Statement –  </a:t>
            </a:r>
            <a:r>
              <a:rPr lang="en-US" sz="2000" b="1" dirty="0" err="1" smtClean="0">
                <a:hlinkClick r:id="rId2"/>
              </a:rPr>
              <a:t>http://www.wpacouncil.org/positions/outcomes.html</a:t>
            </a:r>
            <a:endParaRPr lang="en-US" sz="2000" b="1" dirty="0" smtClean="0"/>
          </a:p>
          <a:p>
            <a:pPr lvl="1">
              <a:spcBef>
                <a:spcPts val="1200"/>
              </a:spcBef>
            </a:pPr>
            <a:r>
              <a:rPr lang="en-US" sz="1800" dirty="0" smtClean="0"/>
              <a:t>Guidelines for “the common [writing] knowledge, skills, and attitudes” students should have by the end of their first year… and how all teachers can help.</a:t>
            </a:r>
          </a:p>
          <a:p>
            <a:pPr>
              <a:spcBef>
                <a:spcPts val="1200"/>
              </a:spcBef>
            </a:pPr>
            <a:r>
              <a:rPr lang="en-US" sz="2000" b="1" i="1" dirty="0" smtClean="0"/>
              <a:t>Teaching With Writing</a:t>
            </a:r>
            <a:r>
              <a:rPr lang="en-US" sz="2000" b="1" dirty="0" smtClean="0"/>
              <a:t>, by Kerry Walk –  </a:t>
            </a:r>
            <a:r>
              <a:rPr lang="en-US" sz="2000" b="1" dirty="0" err="1" smtClean="0">
                <a:hlinkClick r:id="rId3"/>
              </a:rPr>
              <a:t>http://www.princeton.edu/writing/university/resources/TWW.pdf</a:t>
            </a:r>
            <a:endParaRPr lang="en-US" sz="2000" b="1" dirty="0" smtClean="0"/>
          </a:p>
          <a:p>
            <a:pPr lvl="1">
              <a:spcBef>
                <a:spcPts val="1200"/>
              </a:spcBef>
            </a:pPr>
            <a:r>
              <a:rPr lang="en-US" sz="1800" dirty="0" smtClean="0"/>
              <a:t>A slim online book with chapters on Sequencing Assignments,  Crafting Assignments, designing Writing Workshops, and more.</a:t>
            </a:r>
          </a:p>
          <a:p>
            <a:pPr>
              <a:spcBef>
                <a:spcPts val="1200"/>
              </a:spcBef>
            </a:pPr>
            <a:r>
              <a:rPr lang="en-US" sz="2000" b="1" dirty="0" smtClean="0"/>
              <a:t>Shelley Reid’s Resources for Writing Teachers –  </a:t>
            </a:r>
            <a:r>
              <a:rPr lang="en-US" sz="2000" b="1" dirty="0" smtClean="0">
                <a:hlinkClick r:id="rId4"/>
              </a:rPr>
              <a:t>http://mason.gmu.edu/~ereid1/teachers/tchresources.htm </a:t>
            </a:r>
            <a:endParaRPr lang="en-US" sz="2000" b="1" dirty="0" smtClean="0"/>
          </a:p>
          <a:p>
            <a:pPr lvl="1">
              <a:spcBef>
                <a:spcPts val="1200"/>
              </a:spcBef>
            </a:pPr>
            <a:r>
              <a:rPr lang="en-US" sz="1800" dirty="0" smtClean="0"/>
              <a:t>But not just for first-year comp teachers: Reid’s </a:t>
            </a:r>
            <a:r>
              <a:rPr lang="en-US" sz="1800" dirty="0" smtClean="0">
                <a:hlinkClick r:id="rId5"/>
              </a:rPr>
              <a:t>Assignments to Aid Critical Reading </a:t>
            </a:r>
            <a:r>
              <a:rPr lang="en-US" sz="1800" dirty="0" smtClean="0"/>
              <a:t>are especially great, as are the tips for </a:t>
            </a:r>
            <a:r>
              <a:rPr lang="en-US" sz="1800" dirty="0" smtClean="0">
                <a:hlinkClick r:id="rId6"/>
              </a:rPr>
              <a:t>Engaging Students in Discussion</a:t>
            </a:r>
            <a:r>
              <a:rPr lang="en-US" sz="1800" dirty="0" smtClean="0"/>
              <a:t>. </a:t>
            </a:r>
          </a:p>
        </p:txBody>
      </p:sp>
      <p:sp>
        <p:nvSpPr>
          <p:cNvPr id="7" name="TextBox 6"/>
          <p:cNvSpPr txBox="1"/>
          <p:nvPr/>
        </p:nvSpPr>
        <p:spPr>
          <a:xfrm>
            <a:off x="1217386" y="6324600"/>
            <a:ext cx="6707414" cy="381000"/>
          </a:xfrm>
          <a:prstGeom prst="rect">
            <a:avLst/>
          </a:prstGeom>
        </p:spPr>
        <p:style>
          <a:lnRef idx="1">
            <a:schemeClr val="accent5"/>
          </a:lnRef>
          <a:fillRef idx="2">
            <a:schemeClr val="accent5"/>
          </a:fillRef>
          <a:effectRef idx="1">
            <a:schemeClr val="accent5"/>
          </a:effectRef>
          <a:fontRef idx="minor">
            <a:schemeClr val="dk1"/>
          </a:fontRef>
        </p:style>
        <p:txBody>
          <a:bodyPr wrap="none" rtlCol="0">
            <a:noAutofit/>
          </a:bodyPr>
          <a:lstStyle/>
          <a:p>
            <a:r>
              <a:rPr lang="en-US" dirty="0" smtClean="0"/>
              <a:t>And feel free to email me: Benjamin Miller	</a:t>
            </a:r>
            <a:r>
              <a:rPr lang="en-US" dirty="0" err="1" smtClean="0"/>
              <a:t>bmiller@gc.cuny.edu</a:t>
            </a:r>
            <a:endParaRPr lang="en-US" dirty="0" smtClean="0"/>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Also Useful Resources</a:t>
            </a:r>
            <a:endParaRPr lang="en-US" dirty="0"/>
          </a:p>
        </p:txBody>
      </p:sp>
      <p:sp>
        <p:nvSpPr>
          <p:cNvPr id="5" name="Content Placeholder 4"/>
          <p:cNvSpPr>
            <a:spLocks noGrp="1"/>
          </p:cNvSpPr>
          <p:nvPr>
            <p:ph sz="quarter" idx="1"/>
          </p:nvPr>
        </p:nvSpPr>
        <p:spPr/>
        <p:txBody>
          <a:bodyPr>
            <a:noAutofit/>
          </a:bodyPr>
          <a:lstStyle/>
          <a:p>
            <a:pPr>
              <a:spcBef>
                <a:spcPts val="1200"/>
              </a:spcBef>
            </a:pPr>
            <a:r>
              <a:rPr lang="en-US" sz="2000" b="1" dirty="0" smtClean="0"/>
              <a:t>Adjunct Lifeline</a:t>
            </a:r>
            <a:r>
              <a:rPr lang="en-US" sz="2000" b="1" i="1" dirty="0" smtClean="0"/>
              <a:t> – </a:t>
            </a:r>
            <a:r>
              <a:rPr lang="en-US" sz="2000" dirty="0" err="1" smtClean="0">
                <a:hlinkClick r:id="rId2"/>
              </a:rPr>
              <a:t>http://adjunctlifeline.blogspot.com/</a:t>
            </a:r>
            <a:endParaRPr lang="en-US" sz="2000" dirty="0" smtClean="0"/>
          </a:p>
          <a:p>
            <a:pPr lvl="1">
              <a:spcBef>
                <a:spcPts val="1200"/>
              </a:spcBef>
            </a:pPr>
            <a:r>
              <a:rPr lang="en-US" sz="1800" dirty="0" smtClean="0"/>
              <a:t>A blog, organized by GC’s own Nichole Stanford, with resources to support adjunct instructors and the like (including GTFs). Check out, e.g. “</a:t>
            </a:r>
            <a:r>
              <a:rPr lang="en-US" sz="1800" b="1" dirty="0" smtClean="0">
                <a:hlinkClick r:id="rId3"/>
              </a:rPr>
              <a:t>Some Teaching Mistakes Other People Have Made (So You Don’t Have to)</a:t>
            </a:r>
            <a:r>
              <a:rPr lang="en-US" sz="1800" b="1" dirty="0" smtClean="0"/>
              <a:t>”</a:t>
            </a:r>
          </a:p>
          <a:p>
            <a:pPr>
              <a:spcBef>
                <a:spcPts val="1200"/>
              </a:spcBef>
            </a:pPr>
            <a:r>
              <a:rPr lang="en-US" sz="2000" dirty="0" smtClean="0"/>
              <a:t> </a:t>
            </a:r>
            <a:r>
              <a:rPr lang="en-US" sz="2000" b="1" dirty="0" smtClean="0"/>
              <a:t>Bean, John C. </a:t>
            </a:r>
            <a:r>
              <a:rPr lang="en-US" sz="2000" b="1" i="1" dirty="0" smtClean="0"/>
              <a:t>Engaging Ideas</a:t>
            </a:r>
            <a:r>
              <a:rPr lang="en-US" sz="2000" i="1" dirty="0" smtClean="0"/>
              <a:t>: The Professor’s Guide to Integrating Writing, Critical Thinking, and Active Learning in the Classroom</a:t>
            </a:r>
            <a:r>
              <a:rPr lang="en-US" sz="2000" dirty="0" smtClean="0"/>
              <a:t>. San Francisco: </a:t>
            </a:r>
            <a:r>
              <a:rPr lang="en-US" sz="2000" dirty="0" err="1" smtClean="0"/>
              <a:t>Jossey</a:t>
            </a:r>
            <a:r>
              <a:rPr lang="en-US" sz="2000" dirty="0" smtClean="0"/>
              <a:t>-Bass, 2001.</a:t>
            </a:r>
          </a:p>
          <a:p>
            <a:pPr lvl="1">
              <a:spcBef>
                <a:spcPts val="1200"/>
              </a:spcBef>
            </a:pPr>
            <a:r>
              <a:rPr lang="en-US" sz="1800" dirty="0" smtClean="0"/>
              <a:t>Chock-full of exercises and explanations for encouraging meaningful reflection and assessment through writing, with examples from across the curriculum.</a:t>
            </a:r>
          </a:p>
          <a:p>
            <a:pPr>
              <a:spcBef>
                <a:spcPts val="1200"/>
              </a:spcBef>
            </a:pPr>
            <a:r>
              <a:rPr lang="en-US" sz="2000" b="1" dirty="0" smtClean="0"/>
              <a:t>This Power-Point – </a:t>
            </a:r>
            <a:br>
              <a:rPr lang="en-US" sz="2000" b="1" dirty="0" smtClean="0"/>
            </a:br>
            <a:r>
              <a:rPr lang="en-US" sz="2000" dirty="0" smtClean="0">
                <a:hlinkClick r:id="rId4"/>
              </a:rPr>
              <a:t>http://</a:t>
            </a:r>
            <a:r>
              <a:rPr lang="en-US" sz="2000" dirty="0" err="1" smtClean="0">
                <a:hlinkClick r:id="rId4"/>
              </a:rPr>
              <a:t>commons.gc.cuny.edu</a:t>
            </a:r>
            <a:r>
              <a:rPr lang="en-US" sz="2000" dirty="0" smtClean="0">
                <a:hlinkClick r:id="rId4"/>
              </a:rPr>
              <a:t>/groups/</a:t>
            </a:r>
            <a:r>
              <a:rPr lang="en-US" sz="2000" dirty="0" err="1" smtClean="0">
                <a:hlinkClick r:id="rId4"/>
              </a:rPr>
              <a:t>gc</a:t>
            </a:r>
            <a:r>
              <a:rPr lang="en-US" sz="2000" dirty="0" smtClean="0">
                <a:hlinkClick r:id="rId4"/>
              </a:rPr>
              <a:t>-comp-</a:t>
            </a:r>
            <a:r>
              <a:rPr lang="en-US" sz="2000" dirty="0" err="1" smtClean="0">
                <a:hlinkClick r:id="rId4"/>
              </a:rPr>
              <a:t>rhet</a:t>
            </a:r>
            <a:r>
              <a:rPr lang="en-US" sz="2000" dirty="0" smtClean="0">
                <a:hlinkClick r:id="rId4"/>
              </a:rPr>
              <a:t>-area-group</a:t>
            </a:r>
            <a:endParaRPr lang="en-US" sz="2000" b="1" dirty="0" smtClean="0"/>
          </a:p>
          <a:p>
            <a:pPr lvl="1">
              <a:spcBef>
                <a:spcPts val="1200"/>
              </a:spcBef>
            </a:pPr>
            <a:r>
              <a:rPr lang="en-US" sz="1800" dirty="0" smtClean="0"/>
              <a:t>Click through to the wiki, and follow the links to Summer Teaching Workshop</a:t>
            </a:r>
            <a:endParaRPr lang="en-US" sz="2400" dirty="0" smtClean="0"/>
          </a:p>
          <a:p>
            <a:pPr lvl="1">
              <a:spcBef>
                <a:spcPts val="1200"/>
              </a:spcBef>
            </a:pPr>
            <a:endParaRPr lang="en-US" sz="1800" dirty="0" smtClean="0"/>
          </a:p>
        </p:txBody>
      </p:sp>
      <p:sp>
        <p:nvSpPr>
          <p:cNvPr id="6" name="TextBox 5"/>
          <p:cNvSpPr txBox="1"/>
          <p:nvPr/>
        </p:nvSpPr>
        <p:spPr>
          <a:xfrm>
            <a:off x="1217386" y="6324600"/>
            <a:ext cx="6707414" cy="381000"/>
          </a:xfrm>
          <a:prstGeom prst="rect">
            <a:avLst/>
          </a:prstGeom>
        </p:spPr>
        <p:style>
          <a:lnRef idx="1">
            <a:schemeClr val="accent5"/>
          </a:lnRef>
          <a:fillRef idx="2">
            <a:schemeClr val="accent5"/>
          </a:fillRef>
          <a:effectRef idx="1">
            <a:schemeClr val="accent5"/>
          </a:effectRef>
          <a:fontRef idx="minor">
            <a:schemeClr val="dk1"/>
          </a:fontRef>
        </p:style>
        <p:txBody>
          <a:bodyPr wrap="none" rtlCol="0">
            <a:noAutofit/>
          </a:bodyPr>
          <a:lstStyle/>
          <a:p>
            <a:r>
              <a:rPr lang="en-US" dirty="0" smtClean="0"/>
              <a:t>And feel free to email me: Benjamin Miller	</a:t>
            </a:r>
            <a:r>
              <a:rPr lang="en-US" dirty="0" err="1" smtClean="0"/>
              <a:t>bmiller@gc.cuny.edu</a:t>
            </a:r>
            <a:endParaRPr lang="en-US" dirty="0" smtClean="0"/>
          </a:p>
          <a:p>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 further consideration: </a:t>
            </a:r>
            <a:br>
              <a:rPr lang="en-US" dirty="0" smtClean="0"/>
            </a:br>
            <a:r>
              <a:rPr lang="en-US" dirty="0" smtClean="0"/>
              <a:t>The WPA Outcomes Statement</a:t>
            </a:r>
            <a:endParaRPr lang="en-US" dirty="0"/>
          </a:p>
        </p:txBody>
      </p:sp>
      <p:sp>
        <p:nvSpPr>
          <p:cNvPr id="3" name="Content Placeholder 2"/>
          <p:cNvSpPr>
            <a:spLocks noGrp="1"/>
          </p:cNvSpPr>
          <p:nvPr>
            <p:ph sz="quarter" idx="1"/>
          </p:nvPr>
        </p:nvSpPr>
        <p:spPr/>
        <p:txBody>
          <a:bodyPr>
            <a:normAutofit fontScale="92500" lnSpcReduction="20000"/>
          </a:bodyPr>
          <a:lstStyle/>
          <a:p>
            <a:r>
              <a:rPr lang="en-US" sz="2200" i="1" dirty="0" smtClean="0"/>
              <a:t>WPA: Writing Program Administration</a:t>
            </a:r>
            <a:r>
              <a:rPr lang="en-US" sz="2200" dirty="0" smtClean="0"/>
              <a:t> 23.1/2 (fall/winter 1999): 59-66. Amended July 2008.</a:t>
            </a:r>
          </a:p>
          <a:p>
            <a:r>
              <a:rPr lang="en-US" sz="2200" dirty="0" smtClean="0"/>
              <a:t>from the Introduction:</a:t>
            </a:r>
          </a:p>
          <a:p>
            <a:pPr marL="850900" indent="-850900">
              <a:buNone/>
            </a:pPr>
            <a:r>
              <a:rPr lang="en-US" dirty="0" smtClean="0"/>
              <a:t>	</a:t>
            </a:r>
            <a:r>
              <a:rPr lang="en-US" sz="2400" dirty="0" smtClean="0"/>
              <a:t>This statement describes the common knowledge, skills, and attitudes sought by first-year composition programs in American postsecondary education. To some extent, we seek to regularize what can be expected to be taught in first-year composition; to this end the document is not merely a compilation or summary of what currently takes place. Rather, the following statement articulates what composition teachers nationwide have learned from practice, research, and theory. This document intentionally defines only "outcomes," or types of results, and not "standards," or precise levels of achievement. The setting of standards should be left to specific institutions or specific groups of institutions.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WPA Outcomes Statement</a:t>
            </a:r>
            <a:endParaRPr lang="en-US" dirty="0"/>
          </a:p>
        </p:txBody>
      </p:sp>
      <p:sp>
        <p:nvSpPr>
          <p:cNvPr id="3" name="Content Placeholder 2"/>
          <p:cNvSpPr>
            <a:spLocks noGrp="1"/>
          </p:cNvSpPr>
          <p:nvPr>
            <p:ph sz="quarter" idx="1"/>
          </p:nvPr>
        </p:nvSpPr>
        <p:spPr/>
        <p:txBody>
          <a:bodyPr>
            <a:normAutofit fontScale="92500" lnSpcReduction="20000"/>
          </a:bodyPr>
          <a:lstStyle/>
          <a:p>
            <a:pPr lvl="0">
              <a:buClr>
                <a:srgbClr val="DD8047"/>
              </a:buClr>
            </a:pPr>
            <a:r>
              <a:rPr lang="en-US" sz="2200" i="1" dirty="0" smtClean="0">
                <a:solidFill>
                  <a:prstClr val="black"/>
                </a:solidFill>
              </a:rPr>
              <a:t>WPA: Writing Program Administration</a:t>
            </a:r>
            <a:r>
              <a:rPr lang="en-US" sz="2200" dirty="0" smtClean="0">
                <a:solidFill>
                  <a:prstClr val="black"/>
                </a:solidFill>
              </a:rPr>
              <a:t> 23.1/2 (fall/winter 1999): 59-66. Amended July 2008.</a:t>
            </a:r>
          </a:p>
          <a:p>
            <a:pPr lvl="0">
              <a:buClr>
                <a:srgbClr val="DD8047"/>
              </a:buClr>
            </a:pPr>
            <a:r>
              <a:rPr lang="en-US" sz="2200" dirty="0" smtClean="0">
                <a:solidFill>
                  <a:prstClr val="black"/>
                </a:solidFill>
              </a:rPr>
              <a:t>from the Introduction:</a:t>
            </a:r>
          </a:p>
          <a:p>
            <a:pPr marL="850900" indent="-850900">
              <a:buNone/>
            </a:pPr>
            <a:r>
              <a:rPr lang="en-US" dirty="0" smtClean="0"/>
              <a:t>	</a:t>
            </a:r>
            <a:r>
              <a:rPr lang="en-US" sz="2400" dirty="0" smtClean="0"/>
              <a:t>This statement describes the common </a:t>
            </a:r>
            <a:r>
              <a:rPr lang="en-US" sz="2400" dirty="0" smtClean="0">
                <a:solidFill>
                  <a:schemeClr val="accent2"/>
                </a:solidFill>
              </a:rPr>
              <a:t>knowledge, skills, and attitudes </a:t>
            </a:r>
            <a:r>
              <a:rPr lang="en-US" sz="2400" dirty="0" smtClean="0"/>
              <a:t>sought by first-year composition programs in American postsecondary education. To some extent, we seek to regularize what can be expected to be taught in first-year composition; to this end the document is not merely a compilation or summary of what currently takes place. Rather, the following statement articulates what composition teachers nationwide have learned from practice, research, and theory. This document intentionally defines only "outcomes," or types of results, and not "standards," or precise levels of achievement. The setting of standards should be left to specific institutions or specific groups of institutions.</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WPA Outcomes Statement</a:t>
            </a:r>
            <a:endParaRPr lang="en-US" dirty="0"/>
          </a:p>
        </p:txBody>
      </p:sp>
      <p:sp>
        <p:nvSpPr>
          <p:cNvPr id="3" name="Content Placeholder 2"/>
          <p:cNvSpPr>
            <a:spLocks noGrp="1"/>
          </p:cNvSpPr>
          <p:nvPr>
            <p:ph sz="quarter" idx="1"/>
          </p:nvPr>
        </p:nvSpPr>
        <p:spPr/>
        <p:txBody>
          <a:bodyPr>
            <a:normAutofit fontScale="92500" lnSpcReduction="20000"/>
          </a:bodyPr>
          <a:lstStyle/>
          <a:p>
            <a:pPr lvl="0">
              <a:buClr>
                <a:srgbClr val="DD8047"/>
              </a:buClr>
            </a:pPr>
            <a:r>
              <a:rPr lang="en-US" sz="2200" i="1" dirty="0" smtClean="0">
                <a:solidFill>
                  <a:prstClr val="black"/>
                </a:solidFill>
              </a:rPr>
              <a:t>WPA: Writing Program Administration</a:t>
            </a:r>
            <a:r>
              <a:rPr lang="en-US" sz="2200" dirty="0" smtClean="0">
                <a:solidFill>
                  <a:prstClr val="black"/>
                </a:solidFill>
              </a:rPr>
              <a:t> 23.1/2 (fall/winter 1999): 59-66. Amended July 2008.</a:t>
            </a:r>
          </a:p>
          <a:p>
            <a:pPr lvl="0">
              <a:buClr>
                <a:srgbClr val="DD8047"/>
              </a:buClr>
            </a:pPr>
            <a:r>
              <a:rPr lang="en-US" sz="2200" dirty="0" smtClean="0">
                <a:solidFill>
                  <a:prstClr val="black"/>
                </a:solidFill>
              </a:rPr>
              <a:t>from the Introduction:</a:t>
            </a:r>
          </a:p>
          <a:p>
            <a:pPr marL="850900" indent="-850900">
              <a:buNone/>
            </a:pPr>
            <a:r>
              <a:rPr lang="en-US" dirty="0" smtClean="0"/>
              <a:t>	</a:t>
            </a:r>
            <a:r>
              <a:rPr lang="en-US" sz="2400" dirty="0" smtClean="0"/>
              <a:t>This statement describes the common </a:t>
            </a:r>
            <a:r>
              <a:rPr lang="en-US" sz="2400" dirty="0" smtClean="0">
                <a:solidFill>
                  <a:schemeClr val="accent2"/>
                </a:solidFill>
              </a:rPr>
              <a:t>knowledge, skills, and attitudes </a:t>
            </a:r>
            <a:r>
              <a:rPr lang="en-US" sz="2400" dirty="0" smtClean="0"/>
              <a:t>sought by first-year composition programs in American postsecondary education. To some extent, we seek to regularize what can be expected to be taught in first-year composition; to this end the document is not merely a compilation or summary of what currently takes place. Rather, the following statement articulates what composition teachers nationwide have learned from practice, research, and theory. </a:t>
            </a:r>
            <a:r>
              <a:rPr lang="en-US" sz="2400" dirty="0" smtClean="0">
                <a:solidFill>
                  <a:schemeClr val="accent2"/>
                </a:solidFill>
              </a:rPr>
              <a:t>This document intentionally defines only "outcomes," or types of results, and not "standards," or precise levels of achievement. </a:t>
            </a:r>
            <a:r>
              <a:rPr lang="en-US" sz="2400" dirty="0" smtClean="0"/>
              <a:t>The setting of standards should be left to specific institutions or specific groups of institutions.</a:t>
            </a:r>
          </a:p>
          <a:p>
            <a:endParaRPr lang="en-US" dirty="0"/>
          </a:p>
        </p:txBody>
      </p:sp>
      <p:sp>
        <p:nvSpPr>
          <p:cNvPr id="4" name="TextBox 3"/>
          <p:cNvSpPr txBox="1"/>
          <p:nvPr/>
        </p:nvSpPr>
        <p:spPr>
          <a:xfrm>
            <a:off x="593834" y="5872661"/>
            <a:ext cx="8077200" cy="76199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noAutofit/>
          </a:bodyPr>
          <a:lstStyle/>
          <a:p>
            <a:pPr marL="284163" indent="-284163"/>
            <a:r>
              <a:rPr lang="en-US" sz="2000" b="1" dirty="0" smtClean="0">
                <a:sym typeface="Wingdings"/>
              </a:rPr>
              <a:t> </a:t>
            </a:r>
            <a:r>
              <a:rPr lang="en-US" sz="2000" b="1" dirty="0" smtClean="0"/>
              <a:t>What knowledge, skills, and attitudes should your students have by the end of your course? Take a few minutes now to write down a quick list.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WPA Outcomes Statement</a:t>
            </a:r>
            <a:endParaRPr lang="en-US" dirty="0"/>
          </a:p>
        </p:txBody>
      </p:sp>
      <p:sp>
        <p:nvSpPr>
          <p:cNvPr id="7" name="TextBox 6"/>
          <p:cNvSpPr txBox="1"/>
          <p:nvPr/>
        </p:nvSpPr>
        <p:spPr>
          <a:xfrm>
            <a:off x="593834" y="1676400"/>
            <a:ext cx="8077200" cy="76199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noAutofit/>
          </a:bodyPr>
          <a:lstStyle/>
          <a:p>
            <a:pPr marL="284163" indent="-284163"/>
            <a:r>
              <a:rPr lang="en-US" sz="2000" b="1" dirty="0" smtClean="0">
                <a:sym typeface="Wingdings"/>
              </a:rPr>
              <a:t> </a:t>
            </a:r>
            <a:r>
              <a:rPr lang="en-US" sz="2000" b="1" dirty="0" smtClean="0"/>
              <a:t>What knowledge, skills, and attitudes should your students have by the end of your course? The WPA divided their answer into five categories:</a:t>
            </a:r>
          </a:p>
          <a:p>
            <a:endParaRPr lang="en-US" dirty="0"/>
          </a:p>
        </p:txBody>
      </p:sp>
      <p:grpSp>
        <p:nvGrpSpPr>
          <p:cNvPr id="22" name="Group 21"/>
          <p:cNvGrpSpPr/>
          <p:nvPr/>
        </p:nvGrpSpPr>
        <p:grpSpPr>
          <a:xfrm>
            <a:off x="665450" y="2711449"/>
            <a:ext cx="7813101" cy="3155951"/>
            <a:chOff x="665450" y="2711449"/>
            <a:chExt cx="7813101" cy="3155951"/>
          </a:xfrm>
        </p:grpSpPr>
        <p:sp>
          <p:nvSpPr>
            <p:cNvPr id="12" name="Freeform 11"/>
            <p:cNvSpPr/>
            <p:nvPr/>
          </p:nvSpPr>
          <p:spPr>
            <a:xfrm>
              <a:off x="1524000" y="2711449"/>
              <a:ext cx="1904999" cy="1143000"/>
            </a:xfrm>
            <a:custGeom>
              <a:avLst/>
              <a:gdLst>
                <a:gd name="connsiteX0" fmla="*/ 0 w 1904999"/>
                <a:gd name="connsiteY0" fmla="*/ 0 h 1143000"/>
                <a:gd name="connsiteX1" fmla="*/ 1904999 w 1904999"/>
                <a:gd name="connsiteY1" fmla="*/ 0 h 1143000"/>
                <a:gd name="connsiteX2" fmla="*/ 1904999 w 1904999"/>
                <a:gd name="connsiteY2" fmla="*/ 1143000 h 1143000"/>
                <a:gd name="connsiteX3" fmla="*/ 0 w 1904999"/>
                <a:gd name="connsiteY3" fmla="*/ 1143000 h 1143000"/>
                <a:gd name="connsiteX4" fmla="*/ 0 w 1904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999" h="1143000">
                  <a:moveTo>
                    <a:pt x="0" y="0"/>
                  </a:moveTo>
                  <a:lnTo>
                    <a:pt x="1904999" y="0"/>
                  </a:lnTo>
                  <a:lnTo>
                    <a:pt x="1904999" y="1143000"/>
                  </a:lnTo>
                  <a:lnTo>
                    <a:pt x="0" y="11430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Rhetorical Knowledge</a:t>
              </a:r>
              <a:endParaRPr lang="en-US" sz="2100" kern="1200" dirty="0"/>
            </a:p>
          </p:txBody>
        </p:sp>
        <p:sp>
          <p:nvSpPr>
            <p:cNvPr id="17" name="TextBox 16"/>
            <p:cNvSpPr txBox="1"/>
            <p:nvPr/>
          </p:nvSpPr>
          <p:spPr>
            <a:xfrm>
              <a:off x="665450" y="5498068"/>
              <a:ext cx="7813101" cy="369332"/>
            </a:xfrm>
            <a:prstGeom prst="rect">
              <a:avLst/>
            </a:prstGeom>
            <a:noFill/>
          </p:spPr>
          <p:txBody>
            <a:bodyPr wrap="none" rtlCol="0">
              <a:spAutoFit/>
            </a:bodyPr>
            <a:lstStyle/>
            <a:p>
              <a:r>
                <a:rPr lang="en-US" dirty="0" smtClean="0"/>
                <a:t>e.g. Respond appropriately to different kinds of rhetorical situations and audiences</a:t>
              </a:r>
            </a:p>
          </p:txBody>
        </p:sp>
        <p:cxnSp>
          <p:nvCxnSpPr>
            <p:cNvPr id="19" name="Shape 18"/>
            <p:cNvCxnSpPr>
              <a:stCxn id="12" idx="2"/>
              <a:endCxn id="17" idx="1"/>
            </p:cNvCxnSpPr>
            <p:nvPr/>
          </p:nvCxnSpPr>
          <p:spPr>
            <a:xfrm flipH="1">
              <a:off x="665450" y="3854449"/>
              <a:ext cx="2763549" cy="1828285"/>
            </a:xfrm>
            <a:prstGeom prst="bentConnector5">
              <a:avLst>
                <a:gd name="adj1" fmla="val -8272"/>
                <a:gd name="adj2" fmla="val 44950"/>
                <a:gd name="adj3" fmla="val 108272"/>
              </a:avLst>
            </a:prstGeom>
            <a:ln>
              <a:tailEnd type="arrow"/>
            </a:ln>
          </p:spPr>
          <p:style>
            <a:lnRef idx="2">
              <a:schemeClr val="accent2"/>
            </a:lnRef>
            <a:fillRef idx="0">
              <a:schemeClr val="accent2"/>
            </a:fillRef>
            <a:effectRef idx="1">
              <a:schemeClr val="accent2"/>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WPA Outcomes Statement</a:t>
            </a:r>
            <a:endParaRPr lang="en-US" dirty="0"/>
          </a:p>
        </p:txBody>
      </p:sp>
      <p:sp>
        <p:nvSpPr>
          <p:cNvPr id="7" name="TextBox 6"/>
          <p:cNvSpPr txBox="1"/>
          <p:nvPr/>
        </p:nvSpPr>
        <p:spPr>
          <a:xfrm>
            <a:off x="593834" y="1676400"/>
            <a:ext cx="8077200" cy="76199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noAutofit/>
          </a:bodyPr>
          <a:lstStyle/>
          <a:p>
            <a:pPr marL="284163" indent="-284163"/>
            <a:r>
              <a:rPr lang="en-US" sz="2000" b="1" dirty="0" smtClean="0">
                <a:sym typeface="Wingdings"/>
              </a:rPr>
              <a:t> </a:t>
            </a:r>
            <a:r>
              <a:rPr lang="en-US" sz="2000" b="1" dirty="0" smtClean="0"/>
              <a:t>What knowledge, skills, and attitudes should your students have by the end of your course? The WPA divided their answer into five categories:</a:t>
            </a:r>
          </a:p>
          <a:p>
            <a:endParaRPr lang="en-US" dirty="0"/>
          </a:p>
        </p:txBody>
      </p:sp>
      <p:sp>
        <p:nvSpPr>
          <p:cNvPr id="12" name="Freeform 11"/>
          <p:cNvSpPr/>
          <p:nvPr/>
        </p:nvSpPr>
        <p:spPr>
          <a:xfrm>
            <a:off x="1524000" y="2711449"/>
            <a:ext cx="1904999" cy="1143000"/>
          </a:xfrm>
          <a:custGeom>
            <a:avLst/>
            <a:gdLst>
              <a:gd name="connsiteX0" fmla="*/ 0 w 1904999"/>
              <a:gd name="connsiteY0" fmla="*/ 0 h 1143000"/>
              <a:gd name="connsiteX1" fmla="*/ 1904999 w 1904999"/>
              <a:gd name="connsiteY1" fmla="*/ 0 h 1143000"/>
              <a:gd name="connsiteX2" fmla="*/ 1904999 w 1904999"/>
              <a:gd name="connsiteY2" fmla="*/ 1143000 h 1143000"/>
              <a:gd name="connsiteX3" fmla="*/ 0 w 1904999"/>
              <a:gd name="connsiteY3" fmla="*/ 1143000 h 1143000"/>
              <a:gd name="connsiteX4" fmla="*/ 0 w 1904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999" h="1143000">
                <a:moveTo>
                  <a:pt x="0" y="0"/>
                </a:moveTo>
                <a:lnTo>
                  <a:pt x="1904999" y="0"/>
                </a:lnTo>
                <a:lnTo>
                  <a:pt x="1904999" y="1143000"/>
                </a:lnTo>
                <a:lnTo>
                  <a:pt x="0" y="11430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Rhetorical Knowledge</a:t>
            </a:r>
            <a:endParaRPr lang="en-US" sz="2100" kern="1200" dirty="0"/>
          </a:p>
        </p:txBody>
      </p:sp>
      <p:sp>
        <p:nvSpPr>
          <p:cNvPr id="13" name="Freeform 12"/>
          <p:cNvSpPr/>
          <p:nvPr/>
        </p:nvSpPr>
        <p:spPr>
          <a:xfrm>
            <a:off x="3619500" y="2711449"/>
            <a:ext cx="1904999" cy="1143000"/>
          </a:xfrm>
          <a:custGeom>
            <a:avLst/>
            <a:gdLst>
              <a:gd name="connsiteX0" fmla="*/ 0 w 1904999"/>
              <a:gd name="connsiteY0" fmla="*/ 0 h 1143000"/>
              <a:gd name="connsiteX1" fmla="*/ 1904999 w 1904999"/>
              <a:gd name="connsiteY1" fmla="*/ 0 h 1143000"/>
              <a:gd name="connsiteX2" fmla="*/ 1904999 w 1904999"/>
              <a:gd name="connsiteY2" fmla="*/ 1143000 h 1143000"/>
              <a:gd name="connsiteX3" fmla="*/ 0 w 1904999"/>
              <a:gd name="connsiteY3" fmla="*/ 1143000 h 1143000"/>
              <a:gd name="connsiteX4" fmla="*/ 0 w 1904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999" h="1143000">
                <a:moveTo>
                  <a:pt x="0" y="0"/>
                </a:moveTo>
                <a:lnTo>
                  <a:pt x="1904999" y="0"/>
                </a:lnTo>
                <a:lnTo>
                  <a:pt x="1904999" y="1143000"/>
                </a:lnTo>
                <a:lnTo>
                  <a:pt x="0" y="11430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Critical Thinking, Reading, and Writing</a:t>
            </a:r>
            <a:endParaRPr lang="en-US" sz="2100" kern="1200" dirty="0"/>
          </a:p>
        </p:txBody>
      </p:sp>
      <p:sp>
        <p:nvSpPr>
          <p:cNvPr id="17" name="TextBox 16"/>
          <p:cNvSpPr txBox="1"/>
          <p:nvPr/>
        </p:nvSpPr>
        <p:spPr>
          <a:xfrm>
            <a:off x="867460" y="5498068"/>
            <a:ext cx="7409080" cy="369332"/>
          </a:xfrm>
          <a:prstGeom prst="rect">
            <a:avLst/>
          </a:prstGeom>
          <a:noFill/>
        </p:spPr>
        <p:txBody>
          <a:bodyPr wrap="none" rtlCol="0">
            <a:spAutoFit/>
          </a:bodyPr>
          <a:lstStyle/>
          <a:p>
            <a:r>
              <a:rPr lang="en-US" dirty="0" smtClean="0"/>
              <a:t>e.g. Use writing and reading for inquiry, learning, thinking, and communicating </a:t>
            </a:r>
          </a:p>
        </p:txBody>
      </p:sp>
      <p:cxnSp>
        <p:nvCxnSpPr>
          <p:cNvPr id="11" name="Shape 10"/>
          <p:cNvCxnSpPr>
            <a:stCxn id="13" idx="2"/>
            <a:endCxn id="17" idx="1"/>
          </p:cNvCxnSpPr>
          <p:nvPr/>
        </p:nvCxnSpPr>
        <p:spPr>
          <a:xfrm flipH="1">
            <a:off x="867460" y="3854449"/>
            <a:ext cx="4657039" cy="1828285"/>
          </a:xfrm>
          <a:prstGeom prst="bentConnector5">
            <a:avLst>
              <a:gd name="adj1" fmla="val -4909"/>
              <a:gd name="adj2" fmla="val 44950"/>
              <a:gd name="adj3" fmla="val 104909"/>
            </a:avLst>
          </a:prstGeom>
          <a:ln>
            <a:tailEnd type="arrow"/>
          </a:ln>
        </p:spPr>
        <p:style>
          <a:lnRef idx="2">
            <a:schemeClr val="accent2"/>
          </a:lnRef>
          <a:fillRef idx="0">
            <a:schemeClr val="accent2"/>
          </a:fillRef>
          <a:effectRef idx="1">
            <a:schemeClr val="accent2"/>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Being on Rails</a:t>
            </a:r>
            <a:endParaRPr lang="en-US" dirty="0"/>
          </a:p>
        </p:txBody>
      </p:sp>
      <p:pic>
        <p:nvPicPr>
          <p:cNvPr id="9" name="Content Placeholder 8" descr="train tracks - joecooke via flickr.jpg">
            <a:hlinkClick r:id="rId2"/>
          </p:cNvPr>
          <p:cNvPicPr>
            <a:picLocks noGrp="1" noChangeAspect="1"/>
          </p:cNvPicPr>
          <p:nvPr>
            <p:ph sz="quarter" idx="1"/>
          </p:nvPr>
        </p:nvPicPr>
        <p:blipFill>
          <a:blip r:embed="rId3" cstate="print"/>
          <a:stretch>
            <a:fillRect/>
          </a:stretch>
        </p:blipFill>
        <p:spPr>
          <a:xfrm>
            <a:off x="2458574" y="1721068"/>
            <a:ext cx="6208052" cy="4419600"/>
          </a:xfrm>
        </p:spPr>
      </p:pic>
      <p:sp>
        <p:nvSpPr>
          <p:cNvPr id="8" name="Text Placeholder 7"/>
          <p:cNvSpPr>
            <a:spLocks noGrp="1"/>
          </p:cNvSpPr>
          <p:nvPr>
            <p:ph type="body" idx="2"/>
          </p:nvPr>
        </p:nvSpPr>
        <p:spPr/>
        <p:txBody>
          <a:bodyPr/>
          <a:lstStyle/>
          <a:p>
            <a:r>
              <a:rPr lang="en-US" dirty="0" smtClean="0"/>
              <a:t>Sometimes it’s enough that someone else have a clear idea of where you are, and where you’re going.</a:t>
            </a:r>
          </a:p>
          <a:p>
            <a:endParaRPr lang="en-US" dirty="0" smtClean="0"/>
          </a:p>
          <a:p>
            <a:r>
              <a:rPr lang="en-US" dirty="0" smtClean="0"/>
              <a:t>As a teacher, that someone has to be you.</a:t>
            </a:r>
            <a:endParaRPr lang="en-US" dirty="0"/>
          </a:p>
        </p:txBody>
      </p:sp>
      <p:sp>
        <p:nvSpPr>
          <p:cNvPr id="10" name="TextBox 9"/>
          <p:cNvSpPr txBox="1"/>
          <p:nvPr/>
        </p:nvSpPr>
        <p:spPr>
          <a:xfrm>
            <a:off x="2362200" y="6096000"/>
            <a:ext cx="2193164" cy="307777"/>
          </a:xfrm>
          <a:prstGeom prst="rect">
            <a:avLst/>
          </a:prstGeom>
          <a:noFill/>
        </p:spPr>
        <p:txBody>
          <a:bodyPr wrap="none" rtlCol="0">
            <a:spAutoFit/>
          </a:bodyPr>
          <a:lstStyle/>
          <a:p>
            <a:r>
              <a:rPr lang="en-US" sz="1400" dirty="0" smtClean="0">
                <a:solidFill>
                  <a:schemeClr val="accent6"/>
                </a:solidFill>
              </a:rPr>
              <a:t>Photo by </a:t>
            </a:r>
            <a:r>
              <a:rPr lang="en-US" sz="1400" dirty="0" err="1" smtClean="0">
                <a:solidFill>
                  <a:schemeClr val="accent6"/>
                </a:solidFill>
              </a:rPr>
              <a:t>joecooke</a:t>
            </a:r>
            <a:r>
              <a:rPr lang="en-US" sz="1400" dirty="0" smtClean="0">
                <a:solidFill>
                  <a:schemeClr val="accent6"/>
                </a:solidFill>
              </a:rPr>
              <a:t>, via </a:t>
            </a:r>
            <a:r>
              <a:rPr lang="en-US" sz="1400" dirty="0" err="1" smtClean="0">
                <a:solidFill>
                  <a:schemeClr val="accent6"/>
                </a:solidFill>
              </a:rPr>
              <a:t>flickr</a:t>
            </a:r>
            <a:endParaRPr lang="en-US" sz="1400" dirty="0">
              <a:solidFill>
                <a:schemeClr val="accent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WPA Outcomes Statement</a:t>
            </a:r>
            <a:endParaRPr lang="en-US" dirty="0"/>
          </a:p>
        </p:txBody>
      </p:sp>
      <p:sp>
        <p:nvSpPr>
          <p:cNvPr id="7" name="TextBox 6"/>
          <p:cNvSpPr txBox="1"/>
          <p:nvPr/>
        </p:nvSpPr>
        <p:spPr>
          <a:xfrm>
            <a:off x="593834" y="1676400"/>
            <a:ext cx="8077200" cy="76199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noAutofit/>
          </a:bodyPr>
          <a:lstStyle/>
          <a:p>
            <a:pPr marL="284163" indent="-284163"/>
            <a:r>
              <a:rPr lang="en-US" sz="2000" b="1" dirty="0" smtClean="0">
                <a:sym typeface="Wingdings"/>
              </a:rPr>
              <a:t> </a:t>
            </a:r>
            <a:r>
              <a:rPr lang="en-US" sz="2000" b="1" dirty="0" smtClean="0"/>
              <a:t>What knowledge, skills, and attitudes should your students have by the end of your course? The WPA divided their answer into five categories:</a:t>
            </a:r>
          </a:p>
          <a:p>
            <a:endParaRPr lang="en-US" dirty="0"/>
          </a:p>
        </p:txBody>
      </p:sp>
      <p:sp>
        <p:nvSpPr>
          <p:cNvPr id="12" name="Freeform 11"/>
          <p:cNvSpPr/>
          <p:nvPr/>
        </p:nvSpPr>
        <p:spPr>
          <a:xfrm>
            <a:off x="1524000" y="2711449"/>
            <a:ext cx="1904999" cy="1143000"/>
          </a:xfrm>
          <a:custGeom>
            <a:avLst/>
            <a:gdLst>
              <a:gd name="connsiteX0" fmla="*/ 0 w 1904999"/>
              <a:gd name="connsiteY0" fmla="*/ 0 h 1143000"/>
              <a:gd name="connsiteX1" fmla="*/ 1904999 w 1904999"/>
              <a:gd name="connsiteY1" fmla="*/ 0 h 1143000"/>
              <a:gd name="connsiteX2" fmla="*/ 1904999 w 1904999"/>
              <a:gd name="connsiteY2" fmla="*/ 1143000 h 1143000"/>
              <a:gd name="connsiteX3" fmla="*/ 0 w 1904999"/>
              <a:gd name="connsiteY3" fmla="*/ 1143000 h 1143000"/>
              <a:gd name="connsiteX4" fmla="*/ 0 w 1904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999" h="1143000">
                <a:moveTo>
                  <a:pt x="0" y="0"/>
                </a:moveTo>
                <a:lnTo>
                  <a:pt x="1904999" y="0"/>
                </a:lnTo>
                <a:lnTo>
                  <a:pt x="1904999" y="1143000"/>
                </a:lnTo>
                <a:lnTo>
                  <a:pt x="0" y="11430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Rhetorical Knowledge</a:t>
            </a:r>
            <a:endParaRPr lang="en-US" sz="2100" kern="1200" dirty="0"/>
          </a:p>
        </p:txBody>
      </p:sp>
      <p:sp>
        <p:nvSpPr>
          <p:cNvPr id="13" name="Freeform 12"/>
          <p:cNvSpPr/>
          <p:nvPr/>
        </p:nvSpPr>
        <p:spPr>
          <a:xfrm>
            <a:off x="3619500" y="2711449"/>
            <a:ext cx="1904999" cy="1143000"/>
          </a:xfrm>
          <a:custGeom>
            <a:avLst/>
            <a:gdLst>
              <a:gd name="connsiteX0" fmla="*/ 0 w 1904999"/>
              <a:gd name="connsiteY0" fmla="*/ 0 h 1143000"/>
              <a:gd name="connsiteX1" fmla="*/ 1904999 w 1904999"/>
              <a:gd name="connsiteY1" fmla="*/ 0 h 1143000"/>
              <a:gd name="connsiteX2" fmla="*/ 1904999 w 1904999"/>
              <a:gd name="connsiteY2" fmla="*/ 1143000 h 1143000"/>
              <a:gd name="connsiteX3" fmla="*/ 0 w 1904999"/>
              <a:gd name="connsiteY3" fmla="*/ 1143000 h 1143000"/>
              <a:gd name="connsiteX4" fmla="*/ 0 w 1904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999" h="1143000">
                <a:moveTo>
                  <a:pt x="0" y="0"/>
                </a:moveTo>
                <a:lnTo>
                  <a:pt x="1904999" y="0"/>
                </a:lnTo>
                <a:lnTo>
                  <a:pt x="1904999" y="1143000"/>
                </a:lnTo>
                <a:lnTo>
                  <a:pt x="0" y="11430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Critical Thinking, Reading, and Writing</a:t>
            </a:r>
            <a:endParaRPr lang="en-US" sz="2100" kern="1200" dirty="0"/>
          </a:p>
        </p:txBody>
      </p:sp>
      <p:sp>
        <p:nvSpPr>
          <p:cNvPr id="14" name="Freeform 13"/>
          <p:cNvSpPr/>
          <p:nvPr/>
        </p:nvSpPr>
        <p:spPr>
          <a:xfrm>
            <a:off x="5715000" y="2711449"/>
            <a:ext cx="1904999" cy="1143000"/>
          </a:xfrm>
          <a:custGeom>
            <a:avLst/>
            <a:gdLst>
              <a:gd name="connsiteX0" fmla="*/ 0 w 1904999"/>
              <a:gd name="connsiteY0" fmla="*/ 0 h 1143000"/>
              <a:gd name="connsiteX1" fmla="*/ 1904999 w 1904999"/>
              <a:gd name="connsiteY1" fmla="*/ 0 h 1143000"/>
              <a:gd name="connsiteX2" fmla="*/ 1904999 w 1904999"/>
              <a:gd name="connsiteY2" fmla="*/ 1143000 h 1143000"/>
              <a:gd name="connsiteX3" fmla="*/ 0 w 1904999"/>
              <a:gd name="connsiteY3" fmla="*/ 1143000 h 1143000"/>
              <a:gd name="connsiteX4" fmla="*/ 0 w 1904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999" h="1143000">
                <a:moveTo>
                  <a:pt x="0" y="0"/>
                </a:moveTo>
                <a:lnTo>
                  <a:pt x="1904999" y="0"/>
                </a:lnTo>
                <a:lnTo>
                  <a:pt x="1904999" y="1143000"/>
                </a:lnTo>
                <a:lnTo>
                  <a:pt x="0" y="11430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Processes</a:t>
            </a:r>
            <a:endParaRPr lang="en-US" sz="2100" kern="1200" dirty="0"/>
          </a:p>
        </p:txBody>
      </p:sp>
      <p:sp>
        <p:nvSpPr>
          <p:cNvPr id="17" name="TextBox 16"/>
          <p:cNvSpPr txBox="1"/>
          <p:nvPr/>
        </p:nvSpPr>
        <p:spPr>
          <a:xfrm>
            <a:off x="665450" y="5498068"/>
            <a:ext cx="7813101" cy="826532"/>
          </a:xfrm>
          <a:prstGeom prst="rect">
            <a:avLst/>
          </a:prstGeom>
          <a:noFill/>
        </p:spPr>
        <p:txBody>
          <a:bodyPr wrap="square" rtlCol="0">
            <a:noAutofit/>
          </a:bodyPr>
          <a:lstStyle/>
          <a:p>
            <a:pPr marL="393700" indent="-393700"/>
            <a:r>
              <a:rPr lang="en-US" dirty="0" smtClean="0"/>
              <a:t>e.g. Develop flexible strategies for generating, revising, editing, and proof-reading </a:t>
            </a:r>
          </a:p>
          <a:p>
            <a:pPr marL="393700" indent="-393700"/>
            <a:r>
              <a:rPr lang="en-US" dirty="0" smtClean="0"/>
              <a:t>e.g. Understand writing as an open process that permits writers to use later invention and re-thinking to revise their work </a:t>
            </a:r>
          </a:p>
        </p:txBody>
      </p:sp>
      <p:cxnSp>
        <p:nvCxnSpPr>
          <p:cNvPr id="19" name="Shape 18"/>
          <p:cNvCxnSpPr>
            <a:stCxn id="14" idx="2"/>
            <a:endCxn id="17" idx="1"/>
          </p:cNvCxnSpPr>
          <p:nvPr/>
        </p:nvCxnSpPr>
        <p:spPr>
          <a:xfrm flipH="1">
            <a:off x="665450" y="3854449"/>
            <a:ext cx="6954549" cy="2056885"/>
          </a:xfrm>
          <a:prstGeom prst="bentConnector5">
            <a:avLst>
              <a:gd name="adj1" fmla="val -3287"/>
              <a:gd name="adj2" fmla="val 39954"/>
              <a:gd name="adj3" fmla="val 103287"/>
            </a:avLst>
          </a:prstGeom>
          <a:ln>
            <a:tailEnd type="arrow"/>
          </a:ln>
        </p:spPr>
        <p:style>
          <a:lnRef idx="2">
            <a:schemeClr val="accent2"/>
          </a:lnRef>
          <a:fillRef idx="0">
            <a:schemeClr val="accent2"/>
          </a:fillRef>
          <a:effectRef idx="1">
            <a:schemeClr val="accent2"/>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WPA Outcomes Statement</a:t>
            </a:r>
            <a:endParaRPr lang="en-US" dirty="0"/>
          </a:p>
        </p:txBody>
      </p:sp>
      <p:sp>
        <p:nvSpPr>
          <p:cNvPr id="7" name="TextBox 6"/>
          <p:cNvSpPr txBox="1"/>
          <p:nvPr/>
        </p:nvSpPr>
        <p:spPr>
          <a:xfrm>
            <a:off x="593834" y="1676400"/>
            <a:ext cx="8077200" cy="76199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noAutofit/>
          </a:bodyPr>
          <a:lstStyle/>
          <a:p>
            <a:pPr marL="284163" indent="-284163"/>
            <a:r>
              <a:rPr lang="en-US" sz="2000" b="1" dirty="0" smtClean="0">
                <a:sym typeface="Wingdings"/>
              </a:rPr>
              <a:t> </a:t>
            </a:r>
            <a:r>
              <a:rPr lang="en-US" sz="2000" b="1" dirty="0" smtClean="0"/>
              <a:t>What knowledge, skills, and attitudes should your students have by the end of your course? The WPA divided their answer into five categories:</a:t>
            </a:r>
          </a:p>
          <a:p>
            <a:endParaRPr lang="en-US" dirty="0"/>
          </a:p>
        </p:txBody>
      </p:sp>
      <p:sp>
        <p:nvSpPr>
          <p:cNvPr id="12" name="Freeform 11"/>
          <p:cNvSpPr/>
          <p:nvPr/>
        </p:nvSpPr>
        <p:spPr>
          <a:xfrm>
            <a:off x="1524000" y="2711449"/>
            <a:ext cx="1904999" cy="1143000"/>
          </a:xfrm>
          <a:custGeom>
            <a:avLst/>
            <a:gdLst>
              <a:gd name="connsiteX0" fmla="*/ 0 w 1904999"/>
              <a:gd name="connsiteY0" fmla="*/ 0 h 1143000"/>
              <a:gd name="connsiteX1" fmla="*/ 1904999 w 1904999"/>
              <a:gd name="connsiteY1" fmla="*/ 0 h 1143000"/>
              <a:gd name="connsiteX2" fmla="*/ 1904999 w 1904999"/>
              <a:gd name="connsiteY2" fmla="*/ 1143000 h 1143000"/>
              <a:gd name="connsiteX3" fmla="*/ 0 w 1904999"/>
              <a:gd name="connsiteY3" fmla="*/ 1143000 h 1143000"/>
              <a:gd name="connsiteX4" fmla="*/ 0 w 1904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999" h="1143000">
                <a:moveTo>
                  <a:pt x="0" y="0"/>
                </a:moveTo>
                <a:lnTo>
                  <a:pt x="1904999" y="0"/>
                </a:lnTo>
                <a:lnTo>
                  <a:pt x="1904999" y="1143000"/>
                </a:lnTo>
                <a:lnTo>
                  <a:pt x="0" y="11430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Rhetorical Knowledge</a:t>
            </a:r>
            <a:endParaRPr lang="en-US" sz="2100" kern="1200" dirty="0"/>
          </a:p>
        </p:txBody>
      </p:sp>
      <p:sp>
        <p:nvSpPr>
          <p:cNvPr id="13" name="Freeform 12"/>
          <p:cNvSpPr/>
          <p:nvPr/>
        </p:nvSpPr>
        <p:spPr>
          <a:xfrm>
            <a:off x="3619500" y="2711449"/>
            <a:ext cx="1904999" cy="1143000"/>
          </a:xfrm>
          <a:custGeom>
            <a:avLst/>
            <a:gdLst>
              <a:gd name="connsiteX0" fmla="*/ 0 w 1904999"/>
              <a:gd name="connsiteY0" fmla="*/ 0 h 1143000"/>
              <a:gd name="connsiteX1" fmla="*/ 1904999 w 1904999"/>
              <a:gd name="connsiteY1" fmla="*/ 0 h 1143000"/>
              <a:gd name="connsiteX2" fmla="*/ 1904999 w 1904999"/>
              <a:gd name="connsiteY2" fmla="*/ 1143000 h 1143000"/>
              <a:gd name="connsiteX3" fmla="*/ 0 w 1904999"/>
              <a:gd name="connsiteY3" fmla="*/ 1143000 h 1143000"/>
              <a:gd name="connsiteX4" fmla="*/ 0 w 1904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999" h="1143000">
                <a:moveTo>
                  <a:pt x="0" y="0"/>
                </a:moveTo>
                <a:lnTo>
                  <a:pt x="1904999" y="0"/>
                </a:lnTo>
                <a:lnTo>
                  <a:pt x="1904999" y="1143000"/>
                </a:lnTo>
                <a:lnTo>
                  <a:pt x="0" y="11430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Critical Thinking, Reading, and Writing</a:t>
            </a:r>
            <a:endParaRPr lang="en-US" sz="2100" kern="1200" dirty="0"/>
          </a:p>
        </p:txBody>
      </p:sp>
      <p:sp>
        <p:nvSpPr>
          <p:cNvPr id="14" name="Freeform 13"/>
          <p:cNvSpPr/>
          <p:nvPr/>
        </p:nvSpPr>
        <p:spPr>
          <a:xfrm>
            <a:off x="5715000" y="2711449"/>
            <a:ext cx="1904999" cy="1143000"/>
          </a:xfrm>
          <a:custGeom>
            <a:avLst/>
            <a:gdLst>
              <a:gd name="connsiteX0" fmla="*/ 0 w 1904999"/>
              <a:gd name="connsiteY0" fmla="*/ 0 h 1143000"/>
              <a:gd name="connsiteX1" fmla="*/ 1904999 w 1904999"/>
              <a:gd name="connsiteY1" fmla="*/ 0 h 1143000"/>
              <a:gd name="connsiteX2" fmla="*/ 1904999 w 1904999"/>
              <a:gd name="connsiteY2" fmla="*/ 1143000 h 1143000"/>
              <a:gd name="connsiteX3" fmla="*/ 0 w 1904999"/>
              <a:gd name="connsiteY3" fmla="*/ 1143000 h 1143000"/>
              <a:gd name="connsiteX4" fmla="*/ 0 w 1904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999" h="1143000">
                <a:moveTo>
                  <a:pt x="0" y="0"/>
                </a:moveTo>
                <a:lnTo>
                  <a:pt x="1904999" y="0"/>
                </a:lnTo>
                <a:lnTo>
                  <a:pt x="1904999" y="1143000"/>
                </a:lnTo>
                <a:lnTo>
                  <a:pt x="0" y="11430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Processes</a:t>
            </a:r>
            <a:endParaRPr lang="en-US" sz="2100" kern="1200" dirty="0"/>
          </a:p>
        </p:txBody>
      </p:sp>
      <p:sp>
        <p:nvSpPr>
          <p:cNvPr id="15" name="Freeform 14"/>
          <p:cNvSpPr/>
          <p:nvPr/>
        </p:nvSpPr>
        <p:spPr>
          <a:xfrm>
            <a:off x="2571750" y="4044950"/>
            <a:ext cx="1904999" cy="1143000"/>
          </a:xfrm>
          <a:custGeom>
            <a:avLst/>
            <a:gdLst>
              <a:gd name="connsiteX0" fmla="*/ 0 w 1904999"/>
              <a:gd name="connsiteY0" fmla="*/ 0 h 1143000"/>
              <a:gd name="connsiteX1" fmla="*/ 1904999 w 1904999"/>
              <a:gd name="connsiteY1" fmla="*/ 0 h 1143000"/>
              <a:gd name="connsiteX2" fmla="*/ 1904999 w 1904999"/>
              <a:gd name="connsiteY2" fmla="*/ 1143000 h 1143000"/>
              <a:gd name="connsiteX3" fmla="*/ 0 w 1904999"/>
              <a:gd name="connsiteY3" fmla="*/ 1143000 h 1143000"/>
              <a:gd name="connsiteX4" fmla="*/ 0 w 1904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999" h="1143000">
                <a:moveTo>
                  <a:pt x="0" y="0"/>
                </a:moveTo>
                <a:lnTo>
                  <a:pt x="1904999" y="0"/>
                </a:lnTo>
                <a:lnTo>
                  <a:pt x="1904999" y="1143000"/>
                </a:lnTo>
                <a:lnTo>
                  <a:pt x="0" y="11430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Knowledge of Conventions</a:t>
            </a:r>
            <a:endParaRPr lang="en-US" sz="2100" kern="1200" dirty="0"/>
          </a:p>
        </p:txBody>
      </p:sp>
      <p:sp>
        <p:nvSpPr>
          <p:cNvPr id="17" name="TextBox 16"/>
          <p:cNvSpPr txBox="1"/>
          <p:nvPr/>
        </p:nvSpPr>
        <p:spPr>
          <a:xfrm>
            <a:off x="665450" y="5498068"/>
            <a:ext cx="7813101" cy="646331"/>
          </a:xfrm>
          <a:prstGeom prst="rect">
            <a:avLst/>
          </a:prstGeom>
          <a:noFill/>
        </p:spPr>
        <p:txBody>
          <a:bodyPr wrap="square" rtlCol="0">
            <a:spAutoFit/>
          </a:bodyPr>
          <a:lstStyle/>
          <a:p>
            <a:pPr marL="393700" indent="-393700"/>
            <a:r>
              <a:rPr lang="en-US" dirty="0" smtClean="0"/>
              <a:t>e.g. Develop knowledge of genre conventions ranging from structure and paragraphing to tone and mechanics </a:t>
            </a:r>
          </a:p>
        </p:txBody>
      </p:sp>
      <p:cxnSp>
        <p:nvCxnSpPr>
          <p:cNvPr id="11" name="Shape 10"/>
          <p:cNvCxnSpPr>
            <a:stCxn id="15" idx="2"/>
            <a:endCxn id="17" idx="1"/>
          </p:cNvCxnSpPr>
          <p:nvPr/>
        </p:nvCxnSpPr>
        <p:spPr>
          <a:xfrm flipH="1">
            <a:off x="665450" y="5187950"/>
            <a:ext cx="3811299" cy="633284"/>
          </a:xfrm>
          <a:prstGeom prst="bentConnector5">
            <a:avLst>
              <a:gd name="adj1" fmla="val -5998"/>
              <a:gd name="adj2" fmla="val 24485"/>
              <a:gd name="adj3" fmla="val 105998"/>
            </a:avLst>
          </a:prstGeom>
          <a:ln>
            <a:tailEnd type="arrow"/>
          </a:ln>
        </p:spPr>
        <p:style>
          <a:lnRef idx="2">
            <a:schemeClr val="accent2"/>
          </a:lnRef>
          <a:fillRef idx="0">
            <a:schemeClr val="accent2"/>
          </a:fillRef>
          <a:effectRef idx="1">
            <a:schemeClr val="accent2"/>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WPA Outcomes Statement</a:t>
            </a:r>
            <a:endParaRPr lang="en-US" dirty="0"/>
          </a:p>
        </p:txBody>
      </p:sp>
      <p:sp>
        <p:nvSpPr>
          <p:cNvPr id="7" name="TextBox 6"/>
          <p:cNvSpPr txBox="1"/>
          <p:nvPr/>
        </p:nvSpPr>
        <p:spPr>
          <a:xfrm>
            <a:off x="593834" y="1676400"/>
            <a:ext cx="8077200" cy="76199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noAutofit/>
          </a:bodyPr>
          <a:lstStyle/>
          <a:p>
            <a:pPr marL="284163" indent="-284163"/>
            <a:r>
              <a:rPr lang="en-US" sz="2000" b="1" dirty="0" smtClean="0">
                <a:sym typeface="Wingdings"/>
              </a:rPr>
              <a:t> </a:t>
            </a:r>
            <a:r>
              <a:rPr lang="en-US" sz="2000" b="1" dirty="0" smtClean="0"/>
              <a:t>What knowledge, skills, and attitudes should your students have by the end of your course? The WPA divided their answer into five categories:</a:t>
            </a:r>
          </a:p>
          <a:p>
            <a:endParaRPr lang="en-US" dirty="0"/>
          </a:p>
        </p:txBody>
      </p:sp>
      <p:sp>
        <p:nvSpPr>
          <p:cNvPr id="12" name="Freeform 11"/>
          <p:cNvSpPr/>
          <p:nvPr/>
        </p:nvSpPr>
        <p:spPr>
          <a:xfrm>
            <a:off x="1524000" y="2711449"/>
            <a:ext cx="1904999" cy="1143000"/>
          </a:xfrm>
          <a:custGeom>
            <a:avLst/>
            <a:gdLst>
              <a:gd name="connsiteX0" fmla="*/ 0 w 1904999"/>
              <a:gd name="connsiteY0" fmla="*/ 0 h 1143000"/>
              <a:gd name="connsiteX1" fmla="*/ 1904999 w 1904999"/>
              <a:gd name="connsiteY1" fmla="*/ 0 h 1143000"/>
              <a:gd name="connsiteX2" fmla="*/ 1904999 w 1904999"/>
              <a:gd name="connsiteY2" fmla="*/ 1143000 h 1143000"/>
              <a:gd name="connsiteX3" fmla="*/ 0 w 1904999"/>
              <a:gd name="connsiteY3" fmla="*/ 1143000 h 1143000"/>
              <a:gd name="connsiteX4" fmla="*/ 0 w 1904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999" h="1143000">
                <a:moveTo>
                  <a:pt x="0" y="0"/>
                </a:moveTo>
                <a:lnTo>
                  <a:pt x="1904999" y="0"/>
                </a:lnTo>
                <a:lnTo>
                  <a:pt x="1904999" y="1143000"/>
                </a:lnTo>
                <a:lnTo>
                  <a:pt x="0" y="11430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Rhetorical Knowledge</a:t>
            </a:r>
            <a:endParaRPr lang="en-US" sz="2100" kern="1200" dirty="0"/>
          </a:p>
        </p:txBody>
      </p:sp>
      <p:sp>
        <p:nvSpPr>
          <p:cNvPr id="13" name="Freeform 12"/>
          <p:cNvSpPr/>
          <p:nvPr/>
        </p:nvSpPr>
        <p:spPr>
          <a:xfrm>
            <a:off x="3619500" y="2711449"/>
            <a:ext cx="1904999" cy="1143000"/>
          </a:xfrm>
          <a:custGeom>
            <a:avLst/>
            <a:gdLst>
              <a:gd name="connsiteX0" fmla="*/ 0 w 1904999"/>
              <a:gd name="connsiteY0" fmla="*/ 0 h 1143000"/>
              <a:gd name="connsiteX1" fmla="*/ 1904999 w 1904999"/>
              <a:gd name="connsiteY1" fmla="*/ 0 h 1143000"/>
              <a:gd name="connsiteX2" fmla="*/ 1904999 w 1904999"/>
              <a:gd name="connsiteY2" fmla="*/ 1143000 h 1143000"/>
              <a:gd name="connsiteX3" fmla="*/ 0 w 1904999"/>
              <a:gd name="connsiteY3" fmla="*/ 1143000 h 1143000"/>
              <a:gd name="connsiteX4" fmla="*/ 0 w 1904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999" h="1143000">
                <a:moveTo>
                  <a:pt x="0" y="0"/>
                </a:moveTo>
                <a:lnTo>
                  <a:pt x="1904999" y="0"/>
                </a:lnTo>
                <a:lnTo>
                  <a:pt x="1904999" y="1143000"/>
                </a:lnTo>
                <a:lnTo>
                  <a:pt x="0" y="11430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Critical Thinking, Reading, and Writing</a:t>
            </a:r>
            <a:endParaRPr lang="en-US" sz="2100" kern="1200" dirty="0"/>
          </a:p>
        </p:txBody>
      </p:sp>
      <p:sp>
        <p:nvSpPr>
          <p:cNvPr id="14" name="Freeform 13"/>
          <p:cNvSpPr/>
          <p:nvPr/>
        </p:nvSpPr>
        <p:spPr>
          <a:xfrm>
            <a:off x="5715000" y="2711449"/>
            <a:ext cx="1904999" cy="1143000"/>
          </a:xfrm>
          <a:custGeom>
            <a:avLst/>
            <a:gdLst>
              <a:gd name="connsiteX0" fmla="*/ 0 w 1904999"/>
              <a:gd name="connsiteY0" fmla="*/ 0 h 1143000"/>
              <a:gd name="connsiteX1" fmla="*/ 1904999 w 1904999"/>
              <a:gd name="connsiteY1" fmla="*/ 0 h 1143000"/>
              <a:gd name="connsiteX2" fmla="*/ 1904999 w 1904999"/>
              <a:gd name="connsiteY2" fmla="*/ 1143000 h 1143000"/>
              <a:gd name="connsiteX3" fmla="*/ 0 w 1904999"/>
              <a:gd name="connsiteY3" fmla="*/ 1143000 h 1143000"/>
              <a:gd name="connsiteX4" fmla="*/ 0 w 1904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999" h="1143000">
                <a:moveTo>
                  <a:pt x="0" y="0"/>
                </a:moveTo>
                <a:lnTo>
                  <a:pt x="1904999" y="0"/>
                </a:lnTo>
                <a:lnTo>
                  <a:pt x="1904999" y="1143000"/>
                </a:lnTo>
                <a:lnTo>
                  <a:pt x="0" y="11430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Processes</a:t>
            </a:r>
            <a:endParaRPr lang="en-US" sz="2100" kern="1200" dirty="0"/>
          </a:p>
        </p:txBody>
      </p:sp>
      <p:sp>
        <p:nvSpPr>
          <p:cNvPr id="15" name="Freeform 14"/>
          <p:cNvSpPr/>
          <p:nvPr/>
        </p:nvSpPr>
        <p:spPr>
          <a:xfrm>
            <a:off x="2571750" y="4044950"/>
            <a:ext cx="1904999" cy="1143000"/>
          </a:xfrm>
          <a:custGeom>
            <a:avLst/>
            <a:gdLst>
              <a:gd name="connsiteX0" fmla="*/ 0 w 1904999"/>
              <a:gd name="connsiteY0" fmla="*/ 0 h 1143000"/>
              <a:gd name="connsiteX1" fmla="*/ 1904999 w 1904999"/>
              <a:gd name="connsiteY1" fmla="*/ 0 h 1143000"/>
              <a:gd name="connsiteX2" fmla="*/ 1904999 w 1904999"/>
              <a:gd name="connsiteY2" fmla="*/ 1143000 h 1143000"/>
              <a:gd name="connsiteX3" fmla="*/ 0 w 1904999"/>
              <a:gd name="connsiteY3" fmla="*/ 1143000 h 1143000"/>
              <a:gd name="connsiteX4" fmla="*/ 0 w 1904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999" h="1143000">
                <a:moveTo>
                  <a:pt x="0" y="0"/>
                </a:moveTo>
                <a:lnTo>
                  <a:pt x="1904999" y="0"/>
                </a:lnTo>
                <a:lnTo>
                  <a:pt x="1904999" y="1143000"/>
                </a:lnTo>
                <a:lnTo>
                  <a:pt x="0" y="11430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Knowledge of Conventions</a:t>
            </a:r>
            <a:endParaRPr lang="en-US" sz="2100" kern="1200" dirty="0"/>
          </a:p>
        </p:txBody>
      </p:sp>
      <p:sp>
        <p:nvSpPr>
          <p:cNvPr id="16" name="Freeform 15"/>
          <p:cNvSpPr/>
          <p:nvPr/>
        </p:nvSpPr>
        <p:spPr>
          <a:xfrm>
            <a:off x="4667250" y="4044949"/>
            <a:ext cx="1904999" cy="1143000"/>
          </a:xfrm>
          <a:custGeom>
            <a:avLst/>
            <a:gdLst>
              <a:gd name="connsiteX0" fmla="*/ 0 w 1904999"/>
              <a:gd name="connsiteY0" fmla="*/ 0 h 1143000"/>
              <a:gd name="connsiteX1" fmla="*/ 1904999 w 1904999"/>
              <a:gd name="connsiteY1" fmla="*/ 0 h 1143000"/>
              <a:gd name="connsiteX2" fmla="*/ 1904999 w 1904999"/>
              <a:gd name="connsiteY2" fmla="*/ 1143000 h 1143000"/>
              <a:gd name="connsiteX3" fmla="*/ 0 w 1904999"/>
              <a:gd name="connsiteY3" fmla="*/ 1143000 h 1143000"/>
              <a:gd name="connsiteX4" fmla="*/ 0 w 1904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999" h="1143000">
                <a:moveTo>
                  <a:pt x="0" y="0"/>
                </a:moveTo>
                <a:lnTo>
                  <a:pt x="1904999" y="0"/>
                </a:lnTo>
                <a:lnTo>
                  <a:pt x="1904999" y="1143000"/>
                </a:lnTo>
                <a:lnTo>
                  <a:pt x="0" y="11430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Composing in Electronic Environments</a:t>
            </a:r>
            <a:endParaRPr lang="en-US" sz="2100" kern="1200" dirty="0"/>
          </a:p>
        </p:txBody>
      </p:sp>
      <p:sp>
        <p:nvSpPr>
          <p:cNvPr id="17" name="TextBox 16"/>
          <p:cNvSpPr txBox="1"/>
          <p:nvPr/>
        </p:nvSpPr>
        <p:spPr>
          <a:xfrm>
            <a:off x="665450" y="5498068"/>
            <a:ext cx="7813101" cy="646331"/>
          </a:xfrm>
          <a:prstGeom prst="rect">
            <a:avLst/>
          </a:prstGeom>
          <a:noFill/>
        </p:spPr>
        <p:txBody>
          <a:bodyPr wrap="square" rtlCol="0">
            <a:spAutoFit/>
          </a:bodyPr>
          <a:lstStyle/>
          <a:p>
            <a:pPr marL="393700" indent="-393700"/>
            <a:r>
              <a:rPr lang="en-US" dirty="0" smtClean="0"/>
              <a:t>e.g. Use electronic environments for drafting, reviewing, revising, editing, and sharing texts</a:t>
            </a:r>
          </a:p>
        </p:txBody>
      </p:sp>
      <p:cxnSp>
        <p:nvCxnSpPr>
          <p:cNvPr id="11" name="Shape 10"/>
          <p:cNvCxnSpPr>
            <a:stCxn id="16" idx="2"/>
            <a:endCxn id="17" idx="1"/>
          </p:cNvCxnSpPr>
          <p:nvPr/>
        </p:nvCxnSpPr>
        <p:spPr>
          <a:xfrm flipH="1">
            <a:off x="665450" y="5187949"/>
            <a:ext cx="5906799" cy="633285"/>
          </a:xfrm>
          <a:prstGeom prst="bentConnector5">
            <a:avLst>
              <a:gd name="adj1" fmla="val -3870"/>
              <a:gd name="adj2" fmla="val 24485"/>
              <a:gd name="adj3" fmla="val 103870"/>
            </a:avLst>
          </a:prstGeom>
          <a:ln>
            <a:tailEnd type="arrow"/>
          </a:ln>
        </p:spPr>
        <p:style>
          <a:lnRef idx="2">
            <a:schemeClr val="accent2"/>
          </a:lnRef>
          <a:fillRef idx="0">
            <a:schemeClr val="accent2"/>
          </a:fillRef>
          <a:effectRef idx="1">
            <a:schemeClr val="accent2"/>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WPA Outcomes Statement</a:t>
            </a:r>
            <a:endParaRPr lang="en-US" dirty="0"/>
          </a:p>
        </p:txBody>
      </p:sp>
      <p:sp>
        <p:nvSpPr>
          <p:cNvPr id="7" name="TextBox 6"/>
          <p:cNvSpPr txBox="1"/>
          <p:nvPr/>
        </p:nvSpPr>
        <p:spPr>
          <a:xfrm>
            <a:off x="593834" y="1676400"/>
            <a:ext cx="8077200" cy="76199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noAutofit/>
          </a:bodyPr>
          <a:lstStyle/>
          <a:p>
            <a:pPr marL="284163" indent="-284163"/>
            <a:r>
              <a:rPr lang="en-US" sz="2000" b="1" dirty="0" smtClean="0">
                <a:sym typeface="Wingdings"/>
              </a:rPr>
              <a:t> </a:t>
            </a:r>
            <a:r>
              <a:rPr lang="en-US" sz="2000" b="1" dirty="0" smtClean="0"/>
              <a:t>What knowledge, skills, and attitudes should your students have by the end of your course? The WPA divided their answer into five categories:</a:t>
            </a:r>
          </a:p>
          <a:p>
            <a:endParaRPr lang="en-US" dirty="0"/>
          </a:p>
        </p:txBody>
      </p:sp>
      <p:sp>
        <p:nvSpPr>
          <p:cNvPr id="12" name="Freeform 11"/>
          <p:cNvSpPr/>
          <p:nvPr/>
        </p:nvSpPr>
        <p:spPr>
          <a:xfrm>
            <a:off x="1524000" y="2711449"/>
            <a:ext cx="1904999" cy="1143000"/>
          </a:xfrm>
          <a:custGeom>
            <a:avLst/>
            <a:gdLst>
              <a:gd name="connsiteX0" fmla="*/ 0 w 1904999"/>
              <a:gd name="connsiteY0" fmla="*/ 0 h 1143000"/>
              <a:gd name="connsiteX1" fmla="*/ 1904999 w 1904999"/>
              <a:gd name="connsiteY1" fmla="*/ 0 h 1143000"/>
              <a:gd name="connsiteX2" fmla="*/ 1904999 w 1904999"/>
              <a:gd name="connsiteY2" fmla="*/ 1143000 h 1143000"/>
              <a:gd name="connsiteX3" fmla="*/ 0 w 1904999"/>
              <a:gd name="connsiteY3" fmla="*/ 1143000 h 1143000"/>
              <a:gd name="connsiteX4" fmla="*/ 0 w 1904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999" h="1143000">
                <a:moveTo>
                  <a:pt x="0" y="0"/>
                </a:moveTo>
                <a:lnTo>
                  <a:pt x="1904999" y="0"/>
                </a:lnTo>
                <a:lnTo>
                  <a:pt x="1904999" y="1143000"/>
                </a:lnTo>
                <a:lnTo>
                  <a:pt x="0" y="11430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Rhetorical Knowledge</a:t>
            </a:r>
            <a:endParaRPr lang="en-US" sz="2100" kern="1200" dirty="0"/>
          </a:p>
        </p:txBody>
      </p:sp>
      <p:sp>
        <p:nvSpPr>
          <p:cNvPr id="13" name="Freeform 12"/>
          <p:cNvSpPr/>
          <p:nvPr/>
        </p:nvSpPr>
        <p:spPr>
          <a:xfrm>
            <a:off x="3619500" y="2711449"/>
            <a:ext cx="1904999" cy="1143000"/>
          </a:xfrm>
          <a:custGeom>
            <a:avLst/>
            <a:gdLst>
              <a:gd name="connsiteX0" fmla="*/ 0 w 1904999"/>
              <a:gd name="connsiteY0" fmla="*/ 0 h 1143000"/>
              <a:gd name="connsiteX1" fmla="*/ 1904999 w 1904999"/>
              <a:gd name="connsiteY1" fmla="*/ 0 h 1143000"/>
              <a:gd name="connsiteX2" fmla="*/ 1904999 w 1904999"/>
              <a:gd name="connsiteY2" fmla="*/ 1143000 h 1143000"/>
              <a:gd name="connsiteX3" fmla="*/ 0 w 1904999"/>
              <a:gd name="connsiteY3" fmla="*/ 1143000 h 1143000"/>
              <a:gd name="connsiteX4" fmla="*/ 0 w 1904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999" h="1143000">
                <a:moveTo>
                  <a:pt x="0" y="0"/>
                </a:moveTo>
                <a:lnTo>
                  <a:pt x="1904999" y="0"/>
                </a:lnTo>
                <a:lnTo>
                  <a:pt x="1904999" y="1143000"/>
                </a:lnTo>
                <a:lnTo>
                  <a:pt x="0" y="11430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Critical Thinking, Reading, and Writing</a:t>
            </a:r>
            <a:endParaRPr lang="en-US" sz="2100" kern="1200" dirty="0"/>
          </a:p>
        </p:txBody>
      </p:sp>
      <p:sp>
        <p:nvSpPr>
          <p:cNvPr id="14" name="Freeform 13"/>
          <p:cNvSpPr/>
          <p:nvPr/>
        </p:nvSpPr>
        <p:spPr>
          <a:xfrm>
            <a:off x="5715000" y="2711449"/>
            <a:ext cx="1904999" cy="1143000"/>
          </a:xfrm>
          <a:custGeom>
            <a:avLst/>
            <a:gdLst>
              <a:gd name="connsiteX0" fmla="*/ 0 w 1904999"/>
              <a:gd name="connsiteY0" fmla="*/ 0 h 1143000"/>
              <a:gd name="connsiteX1" fmla="*/ 1904999 w 1904999"/>
              <a:gd name="connsiteY1" fmla="*/ 0 h 1143000"/>
              <a:gd name="connsiteX2" fmla="*/ 1904999 w 1904999"/>
              <a:gd name="connsiteY2" fmla="*/ 1143000 h 1143000"/>
              <a:gd name="connsiteX3" fmla="*/ 0 w 1904999"/>
              <a:gd name="connsiteY3" fmla="*/ 1143000 h 1143000"/>
              <a:gd name="connsiteX4" fmla="*/ 0 w 1904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999" h="1143000">
                <a:moveTo>
                  <a:pt x="0" y="0"/>
                </a:moveTo>
                <a:lnTo>
                  <a:pt x="1904999" y="0"/>
                </a:lnTo>
                <a:lnTo>
                  <a:pt x="1904999" y="1143000"/>
                </a:lnTo>
                <a:lnTo>
                  <a:pt x="0" y="11430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Processes</a:t>
            </a:r>
            <a:endParaRPr lang="en-US" sz="2100" kern="1200" dirty="0"/>
          </a:p>
        </p:txBody>
      </p:sp>
      <p:sp>
        <p:nvSpPr>
          <p:cNvPr id="15" name="Freeform 14"/>
          <p:cNvSpPr/>
          <p:nvPr/>
        </p:nvSpPr>
        <p:spPr>
          <a:xfrm>
            <a:off x="2571750" y="4044950"/>
            <a:ext cx="1904999" cy="1143000"/>
          </a:xfrm>
          <a:custGeom>
            <a:avLst/>
            <a:gdLst>
              <a:gd name="connsiteX0" fmla="*/ 0 w 1904999"/>
              <a:gd name="connsiteY0" fmla="*/ 0 h 1143000"/>
              <a:gd name="connsiteX1" fmla="*/ 1904999 w 1904999"/>
              <a:gd name="connsiteY1" fmla="*/ 0 h 1143000"/>
              <a:gd name="connsiteX2" fmla="*/ 1904999 w 1904999"/>
              <a:gd name="connsiteY2" fmla="*/ 1143000 h 1143000"/>
              <a:gd name="connsiteX3" fmla="*/ 0 w 1904999"/>
              <a:gd name="connsiteY3" fmla="*/ 1143000 h 1143000"/>
              <a:gd name="connsiteX4" fmla="*/ 0 w 1904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999" h="1143000">
                <a:moveTo>
                  <a:pt x="0" y="0"/>
                </a:moveTo>
                <a:lnTo>
                  <a:pt x="1904999" y="0"/>
                </a:lnTo>
                <a:lnTo>
                  <a:pt x="1904999" y="1143000"/>
                </a:lnTo>
                <a:lnTo>
                  <a:pt x="0" y="11430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Knowledge of Conventions</a:t>
            </a:r>
            <a:endParaRPr lang="en-US" sz="2100" kern="1200" dirty="0"/>
          </a:p>
        </p:txBody>
      </p:sp>
      <p:sp>
        <p:nvSpPr>
          <p:cNvPr id="16" name="Freeform 15"/>
          <p:cNvSpPr/>
          <p:nvPr/>
        </p:nvSpPr>
        <p:spPr>
          <a:xfrm>
            <a:off x="4667250" y="4044949"/>
            <a:ext cx="1904999" cy="1143000"/>
          </a:xfrm>
          <a:custGeom>
            <a:avLst/>
            <a:gdLst>
              <a:gd name="connsiteX0" fmla="*/ 0 w 1904999"/>
              <a:gd name="connsiteY0" fmla="*/ 0 h 1143000"/>
              <a:gd name="connsiteX1" fmla="*/ 1904999 w 1904999"/>
              <a:gd name="connsiteY1" fmla="*/ 0 h 1143000"/>
              <a:gd name="connsiteX2" fmla="*/ 1904999 w 1904999"/>
              <a:gd name="connsiteY2" fmla="*/ 1143000 h 1143000"/>
              <a:gd name="connsiteX3" fmla="*/ 0 w 1904999"/>
              <a:gd name="connsiteY3" fmla="*/ 1143000 h 1143000"/>
              <a:gd name="connsiteX4" fmla="*/ 0 w 1904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999" h="1143000">
                <a:moveTo>
                  <a:pt x="0" y="0"/>
                </a:moveTo>
                <a:lnTo>
                  <a:pt x="1904999" y="0"/>
                </a:lnTo>
                <a:lnTo>
                  <a:pt x="1904999" y="1143000"/>
                </a:lnTo>
                <a:lnTo>
                  <a:pt x="0" y="11430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Composing in Electronic Environments</a:t>
            </a:r>
            <a:endParaRPr lang="en-US" sz="2100" kern="1200" dirty="0"/>
          </a:p>
        </p:txBody>
      </p:sp>
      <p:sp>
        <p:nvSpPr>
          <p:cNvPr id="17" name="TextBox 16"/>
          <p:cNvSpPr txBox="1"/>
          <p:nvPr/>
        </p:nvSpPr>
        <p:spPr>
          <a:xfrm>
            <a:off x="665450" y="5498068"/>
            <a:ext cx="7813101" cy="1200329"/>
          </a:xfrm>
          <a:prstGeom prst="rect">
            <a:avLst/>
          </a:prstGeom>
          <a:noFill/>
        </p:spPr>
        <p:txBody>
          <a:bodyPr wrap="square" rtlCol="0">
            <a:spAutoFit/>
          </a:bodyPr>
          <a:lstStyle/>
          <a:p>
            <a:r>
              <a:rPr lang="en-US" dirty="0" smtClean="0"/>
              <a:t>There’s a lot more to talk about here – about 4-7 bullets in each category, plus 3-4 suggestions for how faculty in all courses and levels can help reinforce these goals – but we really don’t have time (and it’s all online).  Suffice it to say that each CUNY campus has its own versions of these sorts of outcomes; check with your local WPA.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We’re Going</a:t>
            </a:r>
            <a:endParaRPr lang="en-US" dirty="0"/>
          </a:p>
        </p:txBody>
      </p:sp>
      <p:sp>
        <p:nvSpPr>
          <p:cNvPr id="3" name="Content Placeholder 2"/>
          <p:cNvSpPr>
            <a:spLocks noGrp="1"/>
          </p:cNvSpPr>
          <p:nvPr>
            <p:ph sz="quarter" idx="1"/>
          </p:nvPr>
        </p:nvSpPr>
        <p:spPr/>
        <p:txBody>
          <a:bodyPr/>
          <a:lstStyle/>
          <a:p>
            <a:pPr marL="514350" indent="-514350">
              <a:buFont typeface="+mj-lt"/>
              <a:buAutoNum type="arabicPeriod"/>
            </a:pPr>
            <a:r>
              <a:rPr lang="en-US" dirty="0" smtClean="0"/>
              <a:t>Designing an assignment prompt</a:t>
            </a:r>
          </a:p>
          <a:p>
            <a:pPr marL="514350" indent="-514350">
              <a:buFont typeface="+mj-lt"/>
              <a:buAutoNum type="arabicPeriod"/>
            </a:pPr>
            <a:r>
              <a:rPr lang="en-US" dirty="0" smtClean="0"/>
              <a:t>Breaking it down into tasks and skills</a:t>
            </a:r>
          </a:p>
          <a:p>
            <a:pPr marL="514350" indent="-514350">
              <a:buFont typeface="+mj-lt"/>
              <a:buAutoNum type="arabicPeriod"/>
            </a:pPr>
            <a:r>
              <a:rPr lang="en-US" dirty="0" smtClean="0"/>
              <a:t>Filling in the calendar, from back to front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Designing an assignment prompt</a:t>
            </a:r>
            <a:endParaRPr lang="en-US" dirty="0"/>
          </a:p>
        </p:txBody>
      </p:sp>
      <p:sp>
        <p:nvSpPr>
          <p:cNvPr id="3" name="Content Placeholder 2"/>
          <p:cNvSpPr>
            <a:spLocks noGrp="1"/>
          </p:cNvSpPr>
          <p:nvPr>
            <p:ph sz="quarter" idx="1"/>
          </p:nvPr>
        </p:nvSpPr>
        <p:spPr/>
        <p:txBody>
          <a:bodyPr>
            <a:normAutofit/>
          </a:bodyPr>
          <a:lstStyle/>
          <a:p>
            <a:r>
              <a:rPr lang="en-US" sz="2400" b="1" dirty="0" smtClean="0"/>
              <a:t>Core assumption: what students read and what students write should inform each other. </a:t>
            </a:r>
          </a:p>
          <a:p>
            <a:pPr lvl="1"/>
            <a:r>
              <a:rPr lang="en-US" sz="2000" dirty="0" smtClean="0"/>
              <a:t>And since the writing is where they put learning into practice, it will often help to start with the writing assignments first (even as we recognize that we’ll revise later, when we start to fill in the readings).</a:t>
            </a:r>
            <a:endParaRPr lang="en-US" sz="2000" dirty="0"/>
          </a:p>
        </p:txBody>
      </p:sp>
      <p:sp>
        <p:nvSpPr>
          <p:cNvPr id="5" name="TextBox 4"/>
          <p:cNvSpPr txBox="1"/>
          <p:nvPr/>
        </p:nvSpPr>
        <p:spPr>
          <a:xfrm>
            <a:off x="593834" y="3733800"/>
            <a:ext cx="8077200" cy="76199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noAutofit/>
          </a:bodyPr>
          <a:lstStyle/>
          <a:p>
            <a:pPr marL="284163" indent="-284163"/>
            <a:r>
              <a:rPr lang="en-US" sz="2000" b="1" dirty="0" smtClean="0">
                <a:sym typeface="Wingdings"/>
              </a:rPr>
              <a:t> </a:t>
            </a:r>
            <a:r>
              <a:rPr lang="en-US" sz="2000" b="1" dirty="0" smtClean="0"/>
              <a:t>What final project should a student be capable of by the end of your course? Take five minutes to begin </a:t>
            </a:r>
            <a:r>
              <a:rPr lang="en-US" sz="2000" b="1" i="1" dirty="0" err="1" smtClean="0"/>
              <a:t>inkshedding</a:t>
            </a:r>
            <a:r>
              <a:rPr lang="en-US" sz="2000" b="1" dirty="0" smtClean="0"/>
              <a:t> an answer.</a:t>
            </a:r>
          </a:p>
          <a:p>
            <a:endParaRPr lang="en-US" dirty="0"/>
          </a:p>
        </p:txBody>
      </p:sp>
      <p:grpSp>
        <p:nvGrpSpPr>
          <p:cNvPr id="17" name="Group 16"/>
          <p:cNvGrpSpPr/>
          <p:nvPr/>
        </p:nvGrpSpPr>
        <p:grpSpPr>
          <a:xfrm>
            <a:off x="2438400" y="4495799"/>
            <a:ext cx="6019800" cy="1733730"/>
            <a:chOff x="2438400" y="4495799"/>
            <a:chExt cx="6019800" cy="1733730"/>
          </a:xfrm>
        </p:grpSpPr>
        <p:sp>
          <p:nvSpPr>
            <p:cNvPr id="6" name="TextBox 5"/>
            <p:cNvSpPr txBox="1"/>
            <p:nvPr/>
          </p:nvSpPr>
          <p:spPr>
            <a:xfrm>
              <a:off x="2438400" y="5029200"/>
              <a:ext cx="6019800" cy="1200329"/>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err="1" smtClean="0"/>
                <a:t>Inkshedding</a:t>
              </a:r>
              <a:r>
                <a:rPr lang="en-US" dirty="0" smtClean="0"/>
                <a:t>: writing quickly, trying to let your hand catch up to the speed of your thoughts, open to the possibility that your thoughts may surprise you, and – this is important – aware that you may be asked to share what you’ve written with your peers.</a:t>
              </a:r>
            </a:p>
          </p:txBody>
        </p:sp>
        <p:cxnSp>
          <p:nvCxnSpPr>
            <p:cNvPr id="10" name="Shape 9"/>
            <p:cNvCxnSpPr>
              <a:stCxn id="5" idx="2"/>
              <a:endCxn id="6" idx="1"/>
            </p:cNvCxnSpPr>
            <p:nvPr/>
          </p:nvCxnSpPr>
          <p:spPr>
            <a:xfrm rot="5400000">
              <a:off x="2968634" y="3965565"/>
              <a:ext cx="1133566" cy="2194034"/>
            </a:xfrm>
            <a:prstGeom prst="bentConnector4">
              <a:avLst>
                <a:gd name="adj1" fmla="val 26310"/>
                <a:gd name="adj2" fmla="val 110419"/>
              </a:avLst>
            </a:prstGeom>
            <a:ln>
              <a:tailEnd type="arrow"/>
            </a:ln>
          </p:spPr>
          <p:style>
            <a:lnRef idx="2">
              <a:schemeClr val="accent2"/>
            </a:lnRef>
            <a:fillRef idx="0">
              <a:schemeClr val="accent2"/>
            </a:fillRef>
            <a:effectRef idx="1">
              <a:schemeClr val="accent2"/>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Designing an assignment prompt</a:t>
            </a:r>
            <a:endParaRPr lang="en-US" dirty="0"/>
          </a:p>
        </p:txBody>
      </p:sp>
      <p:sp>
        <p:nvSpPr>
          <p:cNvPr id="3" name="Content Placeholder 2"/>
          <p:cNvSpPr>
            <a:spLocks noGrp="1"/>
          </p:cNvSpPr>
          <p:nvPr>
            <p:ph sz="quarter" idx="1"/>
          </p:nvPr>
        </p:nvSpPr>
        <p:spPr>
          <a:xfrm>
            <a:off x="612648" y="1600200"/>
            <a:ext cx="8153400" cy="4495800"/>
          </a:xfrm>
        </p:spPr>
        <p:txBody>
          <a:bodyPr>
            <a:normAutofit/>
          </a:bodyPr>
          <a:lstStyle/>
          <a:p>
            <a:r>
              <a:rPr lang="en-US" sz="2000" dirty="0" smtClean="0"/>
              <a:t>John Bean, in </a:t>
            </a:r>
            <a:r>
              <a:rPr lang="en-US" sz="2000" i="1" dirty="0" smtClean="0"/>
              <a:t>Engaging Ideas</a:t>
            </a:r>
            <a:r>
              <a:rPr lang="en-US" sz="2000" dirty="0" smtClean="0"/>
              <a:t>, recommends that any well-developed prompt explain the following sub-elements:</a:t>
            </a:r>
          </a:p>
          <a:p>
            <a:pPr marL="708660" lvl="1" indent="-342900">
              <a:buFont typeface="+mj-lt"/>
              <a:buAutoNum type="arabicPeriod"/>
            </a:pPr>
            <a:r>
              <a:rPr lang="en-US" sz="2000" b="1" dirty="0" smtClean="0"/>
              <a:t>The task</a:t>
            </a:r>
            <a:r>
              <a:rPr lang="en-US" sz="2000" dirty="0" smtClean="0"/>
              <a:t>, i.e. “a problem or question for the student to address, a thesis to support [or critique], or a rhetorical mode or form to follow” (84).</a:t>
            </a:r>
          </a:p>
          <a:p>
            <a:pPr marL="708660" lvl="1" indent="-342900">
              <a:buFont typeface="+mj-lt"/>
              <a:buAutoNum type="arabicPeriod"/>
            </a:pPr>
            <a:r>
              <a:rPr lang="en-US" sz="2000" b="1" dirty="0" smtClean="0"/>
              <a:t>Role and audience</a:t>
            </a:r>
            <a:r>
              <a:rPr lang="en-US" sz="2000" dirty="0" smtClean="0"/>
              <a:t>, i.e. how much should students assume their audience knows about the subject at hand? Are they themselves, writing to you? To each other? Are they pretending to be someone else? Are you?</a:t>
            </a:r>
          </a:p>
          <a:p>
            <a:pPr marL="708660" lvl="1" indent="-342900">
              <a:buFont typeface="+mj-lt"/>
              <a:buAutoNum type="arabicPeriod"/>
            </a:pPr>
            <a:r>
              <a:rPr lang="en-US" sz="2000" b="1" dirty="0" smtClean="0"/>
              <a:t>Format</a:t>
            </a:r>
            <a:r>
              <a:rPr lang="en-US" sz="2000" dirty="0" smtClean="0"/>
              <a:t>, i.e. expected length, citation style, spacing, how to submit, etc.</a:t>
            </a:r>
          </a:p>
          <a:p>
            <a:pPr marL="708660" lvl="1" indent="-342900">
              <a:buFont typeface="+mj-lt"/>
              <a:buAutoNum type="arabicPeriod"/>
            </a:pPr>
            <a:r>
              <a:rPr lang="en-US" sz="2000" b="1" dirty="0" smtClean="0"/>
              <a:t>Process expectations</a:t>
            </a:r>
            <a:r>
              <a:rPr lang="en-US" sz="2000" dirty="0" smtClean="0"/>
              <a:t>, i.e. when drafts are due, and of what kind: A series of </a:t>
            </a:r>
            <a:r>
              <a:rPr lang="en-US" sz="2000" dirty="0" err="1" smtClean="0"/>
              <a:t>inksheds</a:t>
            </a:r>
            <a:r>
              <a:rPr lang="en-US" sz="2000" dirty="0" smtClean="0"/>
              <a:t>? Quotations-and-responses? Something more formal? A(n annotated) bibliography? Peer review letters? Save all drafts!</a:t>
            </a:r>
          </a:p>
          <a:p>
            <a:pPr marL="708660" lvl="1" indent="-342900">
              <a:buFont typeface="+mj-lt"/>
              <a:buAutoNum type="arabicPeriod"/>
            </a:pPr>
            <a:r>
              <a:rPr lang="en-US" sz="2000" b="1" dirty="0" smtClean="0"/>
              <a:t>Criteria for evaluation</a:t>
            </a:r>
            <a:r>
              <a:rPr lang="en-US" sz="2000" dirty="0" smtClean="0"/>
              <a:t>, which we could spend an entire separate breakout </a:t>
            </a:r>
            <a:r>
              <a:rPr lang="en-US" sz="2000" dirty="0" smtClean="0"/>
              <a:t>session </a:t>
            </a:r>
            <a:r>
              <a:rPr lang="en-US" sz="2000" dirty="0" smtClean="0"/>
              <a:t>on (and more).</a:t>
            </a:r>
          </a:p>
          <a:p>
            <a:pPr marL="388620" indent="-342900">
              <a:buFont typeface="+mj-lt"/>
              <a:buAutoNum type="arabicPeriod"/>
            </a:pPr>
            <a:endParaRPr lang="en-US" sz="2300" b="1" dirty="0"/>
          </a:p>
        </p:txBody>
      </p:sp>
      <p:sp>
        <p:nvSpPr>
          <p:cNvPr id="6" name="TextBox 5"/>
          <p:cNvSpPr txBox="1"/>
          <p:nvPr/>
        </p:nvSpPr>
        <p:spPr>
          <a:xfrm>
            <a:off x="612648" y="6019800"/>
            <a:ext cx="6690358" cy="707886"/>
          </a:xfrm>
          <a:prstGeom prst="rect">
            <a:avLst/>
          </a:prstGeom>
          <a:noFill/>
        </p:spPr>
        <p:txBody>
          <a:bodyPr wrap="none" rtlCol="0">
            <a:spAutoFit/>
          </a:bodyPr>
          <a:lstStyle/>
          <a:p>
            <a:pPr marL="320040" lvl="0" indent="-320040">
              <a:spcBef>
                <a:spcPts val="700"/>
              </a:spcBef>
              <a:buClr>
                <a:srgbClr val="DD8047"/>
              </a:buClr>
              <a:buSzPct val="60000"/>
              <a:buFont typeface="Wingdings"/>
              <a:buChar char=""/>
            </a:pPr>
            <a:r>
              <a:rPr lang="en-US" sz="2000" dirty="0" smtClean="0"/>
              <a:t>Here, for example, are two prompts I used in Spring 2010…</a:t>
            </a:r>
            <a:endParaRPr lang="en-US" sz="2000" dirty="0">
              <a:solidFill>
                <a:prstClr val="black"/>
              </a:solidFill>
            </a:endParaRPr>
          </a:p>
          <a:p>
            <a:endParaRPr lang="en-US" sz="2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Designing an assignment prompt</a:t>
            </a:r>
            <a:endParaRPr lang="en-US" dirty="0"/>
          </a:p>
        </p:txBody>
      </p:sp>
      <p:sp>
        <p:nvSpPr>
          <p:cNvPr id="3" name="Content Placeholder 2"/>
          <p:cNvSpPr>
            <a:spLocks noGrp="1"/>
          </p:cNvSpPr>
          <p:nvPr>
            <p:ph sz="quarter" idx="1"/>
          </p:nvPr>
        </p:nvSpPr>
        <p:spPr>
          <a:xfrm>
            <a:off x="612648" y="1600200"/>
            <a:ext cx="8153400" cy="4495800"/>
          </a:xfrm>
        </p:spPr>
        <p:txBody>
          <a:bodyPr>
            <a:normAutofit/>
          </a:bodyPr>
          <a:lstStyle/>
          <a:p>
            <a:r>
              <a:rPr lang="en-US" sz="2000" dirty="0" smtClean="0"/>
              <a:t>John Bean, in </a:t>
            </a:r>
            <a:r>
              <a:rPr lang="en-US" sz="2000" i="1" dirty="0" smtClean="0"/>
              <a:t>Engaging Ideas</a:t>
            </a:r>
            <a:r>
              <a:rPr lang="en-US" sz="2000" dirty="0" smtClean="0"/>
              <a:t>, recommends that any well-developed prompt explain the following sub-elements:</a:t>
            </a:r>
          </a:p>
          <a:p>
            <a:pPr marL="708660" lvl="1" indent="-342900">
              <a:buFont typeface="+mj-lt"/>
              <a:buAutoNum type="arabicPeriod"/>
            </a:pPr>
            <a:r>
              <a:rPr lang="en-US" sz="2000" b="1" dirty="0" smtClean="0"/>
              <a:t>The task</a:t>
            </a:r>
            <a:r>
              <a:rPr lang="en-US" sz="2000" dirty="0" smtClean="0"/>
              <a:t>, i.e. “a problem or question for the student to address, a thesis to support [or critique], or a rhetorical mode or form to follow” (84).</a:t>
            </a:r>
          </a:p>
          <a:p>
            <a:pPr marL="708660" lvl="1" indent="-342900">
              <a:buFont typeface="+mj-lt"/>
              <a:buAutoNum type="arabicPeriod"/>
            </a:pPr>
            <a:r>
              <a:rPr lang="en-US" sz="2000" b="1" dirty="0" smtClean="0"/>
              <a:t>Role and audience</a:t>
            </a:r>
            <a:r>
              <a:rPr lang="en-US" sz="2000" dirty="0" smtClean="0"/>
              <a:t>, i.e. how much should students assume their audience knows about the subject at hand? Are they themselves, writing to you? To each other? Are they pretending to be someone else? Are you?</a:t>
            </a:r>
          </a:p>
          <a:p>
            <a:pPr marL="708660" lvl="1" indent="-342900">
              <a:buFont typeface="+mj-lt"/>
              <a:buAutoNum type="arabicPeriod"/>
            </a:pPr>
            <a:r>
              <a:rPr lang="en-US" sz="2000" b="1" dirty="0" smtClean="0"/>
              <a:t>Format</a:t>
            </a:r>
            <a:r>
              <a:rPr lang="en-US" sz="2000" dirty="0" smtClean="0"/>
              <a:t>, i.e. expected length, citation style, spacing, how to submit, etc.</a:t>
            </a:r>
          </a:p>
          <a:p>
            <a:pPr marL="708660" lvl="1" indent="-342900">
              <a:buFont typeface="+mj-lt"/>
              <a:buAutoNum type="arabicPeriod"/>
            </a:pPr>
            <a:r>
              <a:rPr lang="en-US" sz="2000" b="1" dirty="0" smtClean="0"/>
              <a:t>Process expectations</a:t>
            </a:r>
            <a:r>
              <a:rPr lang="en-US" sz="2000" dirty="0" smtClean="0"/>
              <a:t>, i.e. when drafts are due, and of what kind: A series of </a:t>
            </a:r>
            <a:r>
              <a:rPr lang="en-US" sz="2000" dirty="0" err="1" smtClean="0"/>
              <a:t>inksheds</a:t>
            </a:r>
            <a:r>
              <a:rPr lang="en-US" sz="2000" dirty="0" smtClean="0"/>
              <a:t>? Quotations-and-responses? Something more formal? A(n annotated) bibliography? Peer review letters? Save all drafts!</a:t>
            </a:r>
          </a:p>
          <a:p>
            <a:pPr marL="708660" lvl="1" indent="-342900">
              <a:buFont typeface="+mj-lt"/>
              <a:buAutoNum type="arabicPeriod"/>
            </a:pPr>
            <a:r>
              <a:rPr lang="en-US" sz="2000" b="1" dirty="0" smtClean="0"/>
              <a:t>Criteria for evaluation</a:t>
            </a:r>
            <a:r>
              <a:rPr lang="en-US" sz="2000" dirty="0" smtClean="0"/>
              <a:t>, which we could spend an entire separate </a:t>
            </a:r>
            <a:r>
              <a:rPr lang="en-US" sz="2000" dirty="0" smtClean="0"/>
              <a:t>breakout </a:t>
            </a:r>
            <a:r>
              <a:rPr lang="en-US" sz="2000" dirty="0" smtClean="0"/>
              <a:t>session on (and more).</a:t>
            </a:r>
          </a:p>
          <a:p>
            <a:pPr marL="388620" indent="-342900">
              <a:buFont typeface="+mj-lt"/>
              <a:buAutoNum type="arabicPeriod"/>
            </a:pPr>
            <a:endParaRPr lang="en-US" sz="2300" b="1" dirty="0"/>
          </a:p>
        </p:txBody>
      </p:sp>
      <p:sp>
        <p:nvSpPr>
          <p:cNvPr id="6" name="TextBox 5"/>
          <p:cNvSpPr txBox="1"/>
          <p:nvPr/>
        </p:nvSpPr>
        <p:spPr>
          <a:xfrm>
            <a:off x="612648" y="6019800"/>
            <a:ext cx="6690358" cy="707886"/>
          </a:xfrm>
          <a:prstGeom prst="rect">
            <a:avLst/>
          </a:prstGeom>
          <a:noFill/>
        </p:spPr>
        <p:txBody>
          <a:bodyPr wrap="none" rtlCol="0">
            <a:spAutoFit/>
          </a:bodyPr>
          <a:lstStyle/>
          <a:p>
            <a:pPr marL="320040" lvl="0" indent="-320040">
              <a:spcBef>
                <a:spcPts val="700"/>
              </a:spcBef>
              <a:buClr>
                <a:srgbClr val="DD8047"/>
              </a:buClr>
              <a:buSzPct val="60000"/>
              <a:buFont typeface="Wingdings"/>
              <a:buChar char=""/>
            </a:pPr>
            <a:r>
              <a:rPr lang="en-US" sz="2000" dirty="0" smtClean="0"/>
              <a:t>Here, for example, are two prompts I used in Spring 2010…</a:t>
            </a:r>
            <a:endParaRPr lang="en-US" sz="2000" dirty="0">
              <a:solidFill>
                <a:prstClr val="black"/>
              </a:solidFill>
            </a:endParaRPr>
          </a:p>
          <a:p>
            <a:endParaRPr lang="en-US" sz="2000" dirty="0" smtClean="0"/>
          </a:p>
        </p:txBody>
      </p:sp>
      <p:sp>
        <p:nvSpPr>
          <p:cNvPr id="5" name="TextBox 4"/>
          <p:cNvSpPr txBox="1"/>
          <p:nvPr/>
        </p:nvSpPr>
        <p:spPr>
          <a:xfrm>
            <a:off x="593834" y="6019800"/>
            <a:ext cx="8077200" cy="76199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noAutofit/>
          </a:bodyPr>
          <a:lstStyle/>
          <a:p>
            <a:pPr marL="284163" indent="-284163"/>
            <a:r>
              <a:rPr lang="en-US" sz="2000" b="1" dirty="0" smtClean="0">
                <a:sym typeface="Wingdings"/>
              </a:rPr>
              <a:t> </a:t>
            </a:r>
            <a:r>
              <a:rPr lang="en-US" sz="2000" b="1" dirty="0" smtClean="0"/>
              <a:t>Let’s discuss the prompt for Shaped Piece 4: First impressions? Can you identify the task? E.g. How will students know if they’ve done it?</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Designing an assignment prompt</a:t>
            </a:r>
            <a:endParaRPr lang="en-US" dirty="0"/>
          </a:p>
        </p:txBody>
      </p:sp>
      <p:sp>
        <p:nvSpPr>
          <p:cNvPr id="3" name="Content Placeholder 2"/>
          <p:cNvSpPr>
            <a:spLocks noGrp="1"/>
          </p:cNvSpPr>
          <p:nvPr>
            <p:ph sz="quarter" idx="1"/>
          </p:nvPr>
        </p:nvSpPr>
        <p:spPr/>
        <p:txBody>
          <a:bodyPr>
            <a:normAutofit/>
          </a:bodyPr>
          <a:lstStyle/>
          <a:p>
            <a:r>
              <a:rPr lang="en-US" sz="2000" dirty="0" smtClean="0"/>
              <a:t>John Bean, in </a:t>
            </a:r>
            <a:r>
              <a:rPr lang="en-US" sz="2000" i="1" dirty="0" smtClean="0"/>
              <a:t>Engaging Ideas</a:t>
            </a:r>
            <a:r>
              <a:rPr lang="en-US" sz="2000" dirty="0" smtClean="0"/>
              <a:t>, recommends that any well-developed prompt explain the following sub-elements:</a:t>
            </a:r>
          </a:p>
          <a:p>
            <a:pPr marL="708660" lvl="1" indent="-342900">
              <a:buFont typeface="+mj-lt"/>
              <a:buAutoNum type="arabicPeriod"/>
            </a:pPr>
            <a:r>
              <a:rPr lang="en-US" sz="2000" b="1" dirty="0" smtClean="0"/>
              <a:t>The task</a:t>
            </a:r>
            <a:r>
              <a:rPr lang="en-US" sz="2000" dirty="0" smtClean="0"/>
              <a:t>, i.e. “a problem or question for the student to address, a thesis to support [or critique], or a rhetorical mode or form to follow” (84).</a:t>
            </a:r>
          </a:p>
          <a:p>
            <a:pPr marL="708660" lvl="1" indent="-342900">
              <a:buFont typeface="+mj-lt"/>
              <a:buAutoNum type="arabicPeriod"/>
            </a:pPr>
            <a:r>
              <a:rPr lang="en-US" sz="2000" b="1" dirty="0" smtClean="0"/>
              <a:t>Role and audience</a:t>
            </a:r>
            <a:r>
              <a:rPr lang="en-US" sz="2000" dirty="0" smtClean="0"/>
              <a:t>, i.e. how much should students assume their audience knows about the subject at hand? Are they themselves, writing to you? To each other? Are they pretending to be someone else? Are you?</a:t>
            </a:r>
          </a:p>
          <a:p>
            <a:pPr marL="708660" lvl="1" indent="-342900">
              <a:buFont typeface="+mj-lt"/>
              <a:buAutoNum type="arabicPeriod"/>
            </a:pPr>
            <a:r>
              <a:rPr lang="en-US" sz="2000" b="1" dirty="0" smtClean="0"/>
              <a:t>Format</a:t>
            </a:r>
            <a:r>
              <a:rPr lang="en-US" sz="2000" dirty="0" smtClean="0"/>
              <a:t>, i.e. expected length, citation style, spacing, how to submit, etc.</a:t>
            </a:r>
          </a:p>
          <a:p>
            <a:pPr marL="708660" lvl="1" indent="-342900">
              <a:buFont typeface="+mj-lt"/>
              <a:buAutoNum type="arabicPeriod"/>
            </a:pPr>
            <a:r>
              <a:rPr lang="en-US" sz="2000" b="1" dirty="0" smtClean="0"/>
              <a:t>Process expectations</a:t>
            </a:r>
            <a:r>
              <a:rPr lang="en-US" sz="2000" dirty="0" smtClean="0"/>
              <a:t>, i.e. when drafts are due, and of what kind: A series of </a:t>
            </a:r>
            <a:r>
              <a:rPr lang="en-US" sz="2000" dirty="0" err="1" smtClean="0"/>
              <a:t>inksheds</a:t>
            </a:r>
            <a:r>
              <a:rPr lang="en-US" sz="2000" dirty="0" smtClean="0"/>
              <a:t>? Quotations-and-responses? Something more formal? A(n annotated) bibliography? Peer review letters? Save all drafts!</a:t>
            </a:r>
          </a:p>
          <a:p>
            <a:pPr marL="708660" lvl="1" indent="-342900">
              <a:buFont typeface="+mj-lt"/>
              <a:buAutoNum type="arabicPeriod"/>
            </a:pPr>
            <a:r>
              <a:rPr lang="en-US" sz="2000" b="1" dirty="0" smtClean="0"/>
              <a:t>Criteria for evaluation</a:t>
            </a:r>
            <a:r>
              <a:rPr lang="en-US" sz="2000" dirty="0" smtClean="0"/>
              <a:t>, which we could spend an entire separate </a:t>
            </a:r>
            <a:r>
              <a:rPr lang="en-US" sz="2000" dirty="0" smtClean="0"/>
              <a:t>breakout </a:t>
            </a:r>
            <a:r>
              <a:rPr lang="en-US" sz="2000" dirty="0" smtClean="0"/>
              <a:t>session on (and more).</a:t>
            </a:r>
            <a:endParaRPr lang="en-US" sz="2000" b="1" dirty="0"/>
          </a:p>
        </p:txBody>
      </p:sp>
      <p:sp>
        <p:nvSpPr>
          <p:cNvPr id="5" name="TextBox 4"/>
          <p:cNvSpPr txBox="1"/>
          <p:nvPr/>
        </p:nvSpPr>
        <p:spPr>
          <a:xfrm>
            <a:off x="593834" y="6019800"/>
            <a:ext cx="8077200" cy="76199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noAutofit/>
          </a:bodyPr>
          <a:lstStyle/>
          <a:p>
            <a:pPr marL="284163" indent="-284163"/>
            <a:r>
              <a:rPr lang="en-US" sz="2000" b="1" dirty="0" smtClean="0">
                <a:sym typeface="Wingdings"/>
              </a:rPr>
              <a:t> </a:t>
            </a:r>
            <a:r>
              <a:rPr lang="en-US" sz="2000" b="1" dirty="0" smtClean="0"/>
              <a:t>In pairs, share your </a:t>
            </a:r>
            <a:r>
              <a:rPr lang="en-US" sz="2000" b="1" dirty="0" err="1" smtClean="0"/>
              <a:t>inksheds</a:t>
            </a:r>
            <a:r>
              <a:rPr lang="en-US" sz="2000" b="1" dirty="0" smtClean="0"/>
              <a:t>/ prompts. Help each other flesh out the task, especially: what concrete problem/question will students address? </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Designing an assignment prompt</a:t>
            </a:r>
            <a:endParaRPr lang="en-US" dirty="0"/>
          </a:p>
        </p:txBody>
      </p:sp>
      <p:sp>
        <p:nvSpPr>
          <p:cNvPr id="3" name="Content Placeholder 2"/>
          <p:cNvSpPr>
            <a:spLocks noGrp="1"/>
          </p:cNvSpPr>
          <p:nvPr>
            <p:ph sz="quarter" idx="1"/>
          </p:nvPr>
        </p:nvSpPr>
        <p:spPr/>
        <p:txBody>
          <a:bodyPr>
            <a:normAutofit/>
          </a:bodyPr>
          <a:lstStyle/>
          <a:p>
            <a:r>
              <a:rPr lang="en-US" sz="2000" dirty="0" smtClean="0"/>
              <a:t>John Bean, in </a:t>
            </a:r>
            <a:r>
              <a:rPr lang="en-US" sz="2000" i="1" dirty="0" smtClean="0"/>
              <a:t>Engaging Ideas</a:t>
            </a:r>
            <a:r>
              <a:rPr lang="en-US" sz="2000" dirty="0" smtClean="0"/>
              <a:t>, recommends that any well-developed prompt explain the following sub-elements:</a:t>
            </a:r>
          </a:p>
          <a:p>
            <a:pPr marL="708660" lvl="1" indent="-342900">
              <a:buFont typeface="+mj-lt"/>
              <a:buAutoNum type="arabicPeriod"/>
            </a:pPr>
            <a:r>
              <a:rPr lang="en-US" sz="2000" b="1" dirty="0" smtClean="0"/>
              <a:t>The task</a:t>
            </a:r>
            <a:r>
              <a:rPr lang="en-US" sz="2000" dirty="0" smtClean="0"/>
              <a:t>, i.e. “</a:t>
            </a:r>
            <a:r>
              <a:rPr lang="en-US" sz="2000" u="sng" dirty="0" smtClean="0">
                <a:uFill>
                  <a:solidFill>
                    <a:schemeClr val="accent2"/>
                  </a:solidFill>
                </a:uFill>
              </a:rPr>
              <a:t>a problem or question for the student to address, a thesis to support [or critique], or a rhetorical mode or form to follow</a:t>
            </a:r>
            <a:r>
              <a:rPr lang="en-US" sz="2000" dirty="0" smtClean="0"/>
              <a:t>” (84).</a:t>
            </a:r>
          </a:p>
          <a:p>
            <a:pPr marL="708660" lvl="1" indent="-342900">
              <a:buFont typeface="+mj-lt"/>
              <a:buAutoNum type="arabicPeriod"/>
            </a:pPr>
            <a:r>
              <a:rPr lang="en-US" sz="2000" b="1" dirty="0" smtClean="0"/>
              <a:t>Role and audience</a:t>
            </a:r>
            <a:r>
              <a:rPr lang="en-US" sz="2000" dirty="0" smtClean="0"/>
              <a:t>, i.e. how much should students assume their audience knows about the subject at hand? Are they themselves, writing to you? To each other? Are they pretending to be someone else? Are you?</a:t>
            </a:r>
          </a:p>
          <a:p>
            <a:pPr marL="708660" lvl="1" indent="-342900">
              <a:buFont typeface="+mj-lt"/>
              <a:buAutoNum type="arabicPeriod"/>
            </a:pPr>
            <a:r>
              <a:rPr lang="en-US" sz="2000" b="1" dirty="0" smtClean="0"/>
              <a:t>Format</a:t>
            </a:r>
            <a:r>
              <a:rPr lang="en-US" sz="2000" dirty="0" smtClean="0"/>
              <a:t>, i.e. expected length, citation style, spacing, how to submit, etc.</a:t>
            </a:r>
          </a:p>
          <a:p>
            <a:pPr marL="708660" lvl="1" indent="-342900">
              <a:buFont typeface="+mj-lt"/>
              <a:buAutoNum type="arabicPeriod"/>
            </a:pPr>
            <a:r>
              <a:rPr lang="en-US" sz="2000" b="1" dirty="0" smtClean="0"/>
              <a:t>Process expectations</a:t>
            </a:r>
            <a:r>
              <a:rPr lang="en-US" sz="2000" dirty="0" smtClean="0"/>
              <a:t>, i.e. when drafts are due, and of what kind: A series of </a:t>
            </a:r>
            <a:r>
              <a:rPr lang="en-US" sz="2000" dirty="0" err="1" smtClean="0"/>
              <a:t>inksheds</a:t>
            </a:r>
            <a:r>
              <a:rPr lang="en-US" sz="2000" dirty="0" smtClean="0"/>
              <a:t>? Quotations-and-responses? Something more formal? A(n annotated) bibliography? Peer review letters? Save all drafts!</a:t>
            </a:r>
          </a:p>
          <a:p>
            <a:pPr marL="708660" lvl="1" indent="-342900">
              <a:buFont typeface="+mj-lt"/>
              <a:buAutoNum type="arabicPeriod"/>
            </a:pPr>
            <a:r>
              <a:rPr lang="en-US" sz="2000" b="1" dirty="0" smtClean="0"/>
              <a:t>Criteria for evaluation</a:t>
            </a:r>
            <a:r>
              <a:rPr lang="en-US" sz="2000" dirty="0" smtClean="0"/>
              <a:t>, which we could spend an entire separate breakout </a:t>
            </a:r>
            <a:r>
              <a:rPr lang="en-US" sz="2000" dirty="0" smtClean="0"/>
              <a:t>session </a:t>
            </a:r>
            <a:r>
              <a:rPr lang="en-US" sz="2000" dirty="0" smtClean="0"/>
              <a:t>on (and more).</a:t>
            </a:r>
            <a:endParaRPr lang="en-US" sz="2000" b="1" dirty="0"/>
          </a:p>
        </p:txBody>
      </p:sp>
      <p:sp>
        <p:nvSpPr>
          <p:cNvPr id="4" name="Oval 3"/>
          <p:cNvSpPr/>
          <p:nvPr/>
        </p:nvSpPr>
        <p:spPr>
          <a:xfrm>
            <a:off x="609600" y="4343400"/>
            <a:ext cx="8305800" cy="990600"/>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93834" y="6019800"/>
            <a:ext cx="8077200" cy="76199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noAutofit/>
          </a:bodyPr>
          <a:lstStyle/>
          <a:p>
            <a:pPr marL="284163" indent="-284163"/>
            <a:r>
              <a:rPr lang="en-US" sz="2000" b="1" dirty="0" smtClean="0">
                <a:sym typeface="Wingdings"/>
              </a:rPr>
              <a:t> </a:t>
            </a:r>
            <a:r>
              <a:rPr lang="en-US" sz="2000" b="1" dirty="0" smtClean="0"/>
              <a:t>In pairs, share your </a:t>
            </a:r>
            <a:r>
              <a:rPr lang="en-US" sz="2000" b="1" dirty="0" err="1" smtClean="0"/>
              <a:t>inksheds</a:t>
            </a:r>
            <a:r>
              <a:rPr lang="en-US" sz="2000" b="1" dirty="0" smtClean="0"/>
              <a:t>/ prompts. Help each other flesh out the task, especially: what concrete problem/question will students address?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We’re Going</a:t>
            </a:r>
            <a:endParaRPr lang="en-US" dirty="0"/>
          </a:p>
        </p:txBody>
      </p:sp>
      <p:sp>
        <p:nvSpPr>
          <p:cNvPr id="3" name="Content Placeholder 2"/>
          <p:cNvSpPr>
            <a:spLocks noGrp="1"/>
          </p:cNvSpPr>
          <p:nvPr>
            <p:ph sz="quarter" idx="1"/>
          </p:nvPr>
        </p:nvSpPr>
        <p:spPr/>
        <p:txBody>
          <a:bodyPr/>
          <a:lstStyle/>
          <a:p>
            <a:pPr marL="514350" indent="-514350">
              <a:buFont typeface="+mj-lt"/>
              <a:buAutoNum type="arabicPeriod"/>
            </a:pPr>
            <a:r>
              <a:rPr lang="en-US" dirty="0" smtClean="0">
                <a:solidFill>
                  <a:schemeClr val="accent6"/>
                </a:solidFill>
              </a:rPr>
              <a:t>Designing an assignment prompt</a:t>
            </a:r>
          </a:p>
          <a:p>
            <a:pPr marL="514350" indent="-514350">
              <a:buFont typeface="+mj-lt"/>
              <a:buAutoNum type="arabicPeriod"/>
            </a:pPr>
            <a:r>
              <a:rPr lang="en-US" dirty="0" smtClean="0"/>
              <a:t>Breaking it down into tasks and skills</a:t>
            </a:r>
          </a:p>
          <a:p>
            <a:pPr marL="514350" indent="-514350">
              <a:buFont typeface="+mj-lt"/>
              <a:buAutoNum type="arabicPeriod"/>
            </a:pPr>
            <a:r>
              <a:rPr lang="en-US" dirty="0" smtClean="0"/>
              <a:t>Filling in the calendar, from back to front</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txDef>
      <a:spPr>
        <a:noFill/>
      </a:spPr>
      <a:bodyPr wrap="square" rtlCol="0">
        <a:spAutoFit/>
      </a:bodyPr>
      <a:lstStyle>
        <a:defPPr>
          <a:defRPr dirty="0" smtClean="0"/>
        </a:defPPr>
      </a:lstStyle>
    </a:txDef>
  </a:objectDefaults>
  <a:extraClrSchemeLst/>
</a:theme>
</file>

<file path=docProps/app.xml><?xml version="1.0" encoding="utf-8"?>
<Properties xmlns="http://schemas.openxmlformats.org/officeDocument/2006/extended-properties" xmlns:vt="http://schemas.openxmlformats.org/officeDocument/2006/docPropsVTypes">
  <Template>Median</Template>
  <TotalTime>627</TotalTime>
  <Words>2060</Words>
  <Application>Microsoft Office PowerPoint</Application>
  <PresentationFormat>On-screen Show (4:3)</PresentationFormat>
  <Paragraphs>144</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Median</vt:lpstr>
      <vt:lpstr>Designing Effective Syllabi and Assignments</vt:lpstr>
      <vt:lpstr>Being on Rails</vt:lpstr>
      <vt:lpstr>Where We’re Going</vt:lpstr>
      <vt:lpstr>Designing an assignment prompt</vt:lpstr>
      <vt:lpstr>Designing an assignment prompt</vt:lpstr>
      <vt:lpstr>Designing an assignment prompt</vt:lpstr>
      <vt:lpstr>Designing an assignment prompt</vt:lpstr>
      <vt:lpstr>Designing an assignment prompt</vt:lpstr>
      <vt:lpstr>Where We’re Going</vt:lpstr>
      <vt:lpstr>Breaking it down into tasks and skills</vt:lpstr>
      <vt:lpstr>Where We’re Going</vt:lpstr>
      <vt:lpstr>Filling in the Calendar</vt:lpstr>
      <vt:lpstr>Useful Online Resources</vt:lpstr>
      <vt:lpstr>Also Useful Resources</vt:lpstr>
      <vt:lpstr>For further consideration:  The WPA Outcomes Statement</vt:lpstr>
      <vt:lpstr>The WPA Outcomes Statement</vt:lpstr>
      <vt:lpstr>The WPA Outcomes Statement</vt:lpstr>
      <vt:lpstr>The WPA Outcomes Statement</vt:lpstr>
      <vt:lpstr>The WPA Outcomes Statement</vt:lpstr>
      <vt:lpstr>The WPA Outcomes Statement</vt:lpstr>
      <vt:lpstr>The WPA Outcomes Statement</vt:lpstr>
      <vt:lpstr>The WPA Outcomes Statement</vt:lpstr>
      <vt:lpstr>The WPA Outcomes Statement</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Designing Effective Syllabi and Assignments</dc:title>
  <dc:creator>Benjamin Miller</dc:creator>
  <cp:lastModifiedBy> Sara Morrison</cp:lastModifiedBy>
  <cp:revision>52</cp:revision>
  <dcterms:created xsi:type="dcterms:W3CDTF">2010-08-23T03:13:26Z</dcterms:created>
  <dcterms:modified xsi:type="dcterms:W3CDTF">2010-08-23T23:12:45Z</dcterms:modified>
</cp:coreProperties>
</file>