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4"/>
  </p:notesMasterIdLst>
  <p:sldIdLst>
    <p:sldId id="256" r:id="rId2"/>
    <p:sldId id="262" r:id="rId3"/>
    <p:sldId id="257" r:id="rId4"/>
    <p:sldId id="258" r:id="rId5"/>
    <p:sldId id="260" r:id="rId6"/>
    <p:sldId id="261" r:id="rId7"/>
    <p:sldId id="267" r:id="rId8"/>
    <p:sldId id="265" r:id="rId9"/>
    <p:sldId id="263" r:id="rId10"/>
    <p:sldId id="266" r:id="rId11"/>
    <p:sldId id="264" r:id="rId12"/>
    <p:sldId id="259" r:id="rId13"/>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431"/>
    <p:restoredTop sz="94655"/>
  </p:normalViewPr>
  <p:slideViewPr>
    <p:cSldViewPr snapToGrid="0" snapToObjects="1">
      <p:cViewPr varScale="1">
        <p:scale>
          <a:sx n="74" d="100"/>
          <a:sy n="74" d="100"/>
        </p:scale>
        <p:origin x="150" y="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86CFD7A-2AA0-AA4D-8AF9-ACB71F08EB71}" type="datetimeFigureOut">
              <a:rPr lang="en-US" smtClean="0"/>
              <a:t>4/12/2019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AD8DF0D-5638-B84D-9CBA-BCCCA155520C}" type="slidenum">
              <a:rPr lang="en-US" smtClean="0"/>
              <a:t>‹#›</a:t>
            </a:fld>
            <a:endParaRPr lang="en-US"/>
          </a:p>
        </p:txBody>
      </p:sp>
    </p:spTree>
    <p:extLst>
      <p:ext uri="{BB962C8B-B14F-4D97-AF65-F5344CB8AC3E}">
        <p14:creationId xmlns:p14="http://schemas.microsoft.com/office/powerpoint/2010/main" val="16954597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In affinity</a:t>
            </a:r>
            <a:r>
              <a:rPr lang="en-US" baseline="0" dirty="0" smtClean="0"/>
              <a:t> groups</a:t>
            </a:r>
            <a:endParaRPr lang="en-US" dirty="0"/>
          </a:p>
        </p:txBody>
      </p:sp>
      <p:sp>
        <p:nvSpPr>
          <p:cNvPr id="4" name="Slide Number Placeholder 3"/>
          <p:cNvSpPr>
            <a:spLocks noGrp="1"/>
          </p:cNvSpPr>
          <p:nvPr>
            <p:ph type="sldNum" sz="quarter" idx="10"/>
          </p:nvPr>
        </p:nvSpPr>
        <p:spPr/>
        <p:txBody>
          <a:bodyPr/>
          <a:lstStyle/>
          <a:p>
            <a:fld id="{8AD8DF0D-5638-B84D-9CBA-BCCCA155520C}" type="slidenum">
              <a:rPr lang="en-US" smtClean="0"/>
              <a:t>12</a:t>
            </a:fld>
            <a:endParaRPr lang="en-US"/>
          </a:p>
        </p:txBody>
      </p:sp>
    </p:spTree>
    <p:extLst>
      <p:ext uri="{BB962C8B-B14F-4D97-AF65-F5344CB8AC3E}">
        <p14:creationId xmlns:p14="http://schemas.microsoft.com/office/powerpoint/2010/main" val="6312372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17779" y="802298"/>
            <a:ext cx="8637073" cy="2541431"/>
          </a:xfrm>
        </p:spPr>
        <p:txBody>
          <a:bodyPr bIns="0" anchor="b">
            <a:normAutofit/>
          </a:bodyPr>
          <a:lstStyle>
            <a:lvl1pPr algn="l">
              <a:defRPr sz="6600"/>
            </a:lvl1pPr>
          </a:lstStyle>
          <a:p>
            <a:r>
              <a:rPr lang="en-US" smtClean="0"/>
              <a:t>Click to edit Master title style</a:t>
            </a:r>
            <a:endParaRPr lang="en-US" dirty="0"/>
          </a:p>
        </p:txBody>
      </p:sp>
      <p:sp>
        <p:nvSpPr>
          <p:cNvPr id="3" name="Subtitle 2"/>
          <p:cNvSpPr>
            <a:spLocks noGrp="1"/>
          </p:cNvSpPr>
          <p:nvPr>
            <p:ph type="subTitle" idx="1"/>
          </p:nvPr>
        </p:nvSpPr>
        <p:spPr>
          <a:xfrm>
            <a:off x="2417780" y="3531204"/>
            <a:ext cx="8637072" cy="977621"/>
          </a:xfrm>
        </p:spPr>
        <p:txBody>
          <a:bodyPr tIns="91440" bIns="91440">
            <a:normAutofit/>
          </a:bodyPr>
          <a:lstStyle>
            <a:lvl1pPr marL="0" indent="0" algn="l">
              <a:buNone/>
              <a:defRPr sz="1800" b="0" cap="all" baseline="0">
                <a:solidFill>
                  <a:schemeClr val="tx1"/>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4/12/2019</a:t>
            </a:fld>
            <a:endParaRPr lang="en-US" dirty="0"/>
          </a:p>
        </p:txBody>
      </p:sp>
      <p:sp>
        <p:nvSpPr>
          <p:cNvPr id="5" name="Footer Placeholder 4"/>
          <p:cNvSpPr>
            <a:spLocks noGrp="1"/>
          </p:cNvSpPr>
          <p:nvPr>
            <p:ph type="ftr" sz="quarter" idx="11"/>
          </p:nvPr>
        </p:nvSpPr>
        <p:spPr>
          <a:xfrm>
            <a:off x="2416500" y="329307"/>
            <a:ext cx="4973915" cy="309201"/>
          </a:xfrm>
        </p:spPr>
        <p:txBody>
          <a:bodyPr/>
          <a:lstStyle/>
          <a:p>
            <a:endParaRPr lang="en-US" dirty="0"/>
          </a:p>
        </p:txBody>
      </p:sp>
      <p:sp>
        <p:nvSpPr>
          <p:cNvPr id="6" name="Slide Number Placeholder 5"/>
          <p:cNvSpPr>
            <a:spLocks noGrp="1"/>
          </p:cNvSpPr>
          <p:nvPr>
            <p:ph type="sldNum" sz="quarter" idx="12"/>
          </p:nvPr>
        </p:nvSpPr>
        <p:spPr>
          <a:xfrm>
            <a:off x="1437664" y="798973"/>
            <a:ext cx="811019" cy="503578"/>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26" name="Straight Connector 25"/>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439111" y="798973"/>
            <a:ext cx="1615742" cy="4659889"/>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444672" y="798973"/>
            <a:ext cx="7828830" cy="46598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9439111" y="798973"/>
            <a:ext cx="0" cy="4659889"/>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t>4/12/2019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33" name="Straight Connector 32"/>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54239" y="1756130"/>
            <a:ext cx="8643154" cy="1887950"/>
          </a:xfrm>
        </p:spPr>
        <p:txBody>
          <a:bodyPr anchor="b">
            <a:normAutofit/>
          </a:bodyPr>
          <a:lstStyle>
            <a:lvl1pPr algn="l">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1454239" y="3806195"/>
            <a:ext cx="8630446" cy="1012929"/>
          </a:xfrm>
        </p:spPr>
        <p:txBody>
          <a:bodyPr tIns="91440">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dirty="0"/>
              <a:t>4/12/2019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cxnSp>
        <p:nvCxnSpPr>
          <p:cNvPr id="15" name="Straight Connector 14"/>
          <p:cNvCxnSpPr/>
          <p:nvPr/>
        </p:nvCxnSpPr>
        <p:spPr>
          <a:xfrm>
            <a:off x="1454239" y="3804985"/>
            <a:ext cx="8630446"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49217" y="804889"/>
            <a:ext cx="9605635" cy="1059305"/>
          </a:xfrm>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1447331" y="2010878"/>
            <a:ext cx="4645152" cy="344859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413771" y="2017343"/>
            <a:ext cx="4645152" cy="344152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t>4/12/2019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5" name="Straight Connector 3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447191" y="804163"/>
            <a:ext cx="9607661" cy="1056319"/>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1447191" y="2019549"/>
            <a:ext cx="4645152" cy="801943"/>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447191" y="2824269"/>
            <a:ext cx="4645152" cy="264445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12362" y="2023003"/>
            <a:ext cx="4645152" cy="802237"/>
          </a:xfrm>
        </p:spPr>
        <p:txBody>
          <a:bodyPr anchor="b">
            <a:normAutofit/>
          </a:bodyPr>
          <a:lstStyle>
            <a:lvl1pPr marL="0" indent="0">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412362" y="2821491"/>
            <a:ext cx="4645152" cy="2637371"/>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t>4/12/2019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cxnSp>
        <p:nvCxnSpPr>
          <p:cNvPr id="29" name="Straight Connector 28"/>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t>4/12/2019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cxnSp>
        <p:nvCxnSpPr>
          <p:cNvPr id="25" name="Straight Connector 24"/>
          <p:cNvCxnSpPr/>
          <p:nvPr/>
        </p:nvCxnSpPr>
        <p:spPr>
          <a:xfrm>
            <a:off x="1453896" y="1847088"/>
            <a:ext cx="9607522"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t>4/12/2019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4671" y="798973"/>
            <a:ext cx="3273099" cy="2247117"/>
          </a:xfrm>
        </p:spPr>
        <p:txBody>
          <a:bodyPr anchor="b">
            <a:normAutofit/>
          </a:bodyPr>
          <a:lstStyle>
            <a:lvl1pPr algn="l">
              <a:defRPr sz="2400"/>
            </a:lvl1pPr>
          </a:lstStyle>
          <a:p>
            <a:r>
              <a:rPr lang="en-US" smtClean="0"/>
              <a:t>Click to edit Master title style</a:t>
            </a:r>
            <a:endParaRPr lang="en-US" dirty="0"/>
          </a:p>
        </p:txBody>
      </p:sp>
      <p:sp>
        <p:nvSpPr>
          <p:cNvPr id="3" name="Content Placeholder 2"/>
          <p:cNvSpPr>
            <a:spLocks noGrp="1"/>
          </p:cNvSpPr>
          <p:nvPr>
            <p:ph idx="1"/>
          </p:nvPr>
        </p:nvSpPr>
        <p:spPr>
          <a:xfrm>
            <a:off x="5043714" y="798974"/>
            <a:ext cx="6012470" cy="4658826"/>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1444671" y="3205491"/>
            <a:ext cx="3275013" cy="2248181"/>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t>4/12/2019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17" name="Straight Connector 16"/>
          <p:cNvCxnSpPr/>
          <p:nvPr/>
        </p:nvCxnSpPr>
        <p:spPr>
          <a:xfrm>
            <a:off x="1448280" y="3205491"/>
            <a:ext cx="3269490"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grpSp>
        <p:nvGrpSpPr>
          <p:cNvPr id="8" name="Group 7"/>
          <p:cNvGrpSpPr/>
          <p:nvPr/>
        </p:nvGrpSpPr>
        <p:grpSpPr>
          <a:xfrm>
            <a:off x="7477387" y="482170"/>
            <a:ext cx="4074533" cy="5149101"/>
            <a:chOff x="7477387" y="482170"/>
            <a:chExt cx="4074533" cy="5149101"/>
          </a:xfrm>
        </p:grpSpPr>
        <p:sp>
          <p:nvSpPr>
            <p:cNvPr id="18" name="Rectangle 17"/>
            <p:cNvSpPr/>
            <p:nvPr/>
          </p:nvSpPr>
          <p:spPr bwMode="black">
            <a:xfrm>
              <a:off x="7477387" y="482170"/>
              <a:ext cx="4074533" cy="5149101"/>
            </a:xfrm>
            <a:prstGeom prst="rect">
              <a:avLst/>
            </a:prstGeom>
            <a:gradFill>
              <a:gsLst>
                <a:gs pos="0">
                  <a:srgbClr val="000001"/>
                </a:gs>
                <a:gs pos="100000">
                  <a:srgbClr val="191919"/>
                </a:gs>
              </a:gsLst>
            </a:gradFill>
            <a:ln w="76200" cmpd="sng">
              <a:noFill/>
              <a:miter lim="800000"/>
            </a:ln>
            <a:effectLst>
              <a:outerShdw blurRad="127000" dist="228600" dir="4740000" sx="98000" sy="98000" algn="tl" rotWithShape="0">
                <a:srgbClr val="000000">
                  <a:alpha val="34000"/>
                </a:srgbClr>
              </a:outerShdw>
            </a:effectLst>
            <a:scene3d>
              <a:camera prst="orthographicFront"/>
              <a:lightRig rig="threePt" dir="t"/>
            </a:scene3d>
            <a:sp3d>
              <a:bevelT w="152400" h="50800" prst="softRound"/>
            </a:sp3d>
          </p:spPr>
          <p:style>
            <a:lnRef idx="1">
              <a:schemeClr val="accent1"/>
            </a:lnRef>
            <a:fillRef idx="3">
              <a:schemeClr val="accent1"/>
            </a:fillRef>
            <a:effectRef idx="2">
              <a:schemeClr val="accent1"/>
            </a:effectRef>
            <a:fontRef idx="minor">
              <a:schemeClr val="lt1"/>
            </a:fontRef>
          </p:style>
        </p:sp>
        <p:sp>
          <p:nvSpPr>
            <p:cNvPr id="19" name="Rectangle 18"/>
            <p:cNvSpPr/>
            <p:nvPr/>
          </p:nvSpPr>
          <p:spPr bwMode="blackWhite">
            <a:xfrm>
              <a:off x="7790446" y="812506"/>
              <a:ext cx="3450289" cy="4466452"/>
            </a:xfrm>
            <a:prstGeom prst="rect">
              <a:avLst/>
            </a:prstGeom>
            <a:gradFill>
              <a:gsLst>
                <a:gs pos="0">
                  <a:srgbClr val="DADADA"/>
                </a:gs>
                <a:gs pos="100000">
                  <a:srgbClr val="FFFFFE"/>
                </a:gs>
              </a:gsLst>
              <a:lin ang="16200000" scaled="0"/>
            </a:gradFill>
            <a:ln w="50800" cmpd="sng">
              <a:solidFill>
                <a:srgbClr val="191919"/>
              </a:solidFill>
              <a:miter lim="800000"/>
            </a:ln>
            <a:effectLst>
              <a:innerShdw blurRad="63500" dist="88900" dir="14100000">
                <a:srgbClr val="000000">
                  <a:alpha val="30000"/>
                </a:srgbClr>
              </a:innerShdw>
            </a:effectLst>
            <a:scene3d>
              <a:camera prst="orthographicFront"/>
              <a:lightRig rig="threePt" dir="t"/>
            </a:scene3d>
            <a:sp3d>
              <a:bevelT prst="relaxedInset"/>
            </a:sp3d>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title"/>
          </p:nvPr>
        </p:nvSpPr>
        <p:spPr>
          <a:xfrm>
            <a:off x="1451206" y="1129513"/>
            <a:ext cx="5532328" cy="1830584"/>
          </a:xfrm>
        </p:spPr>
        <p:txBody>
          <a:bodyPr anchor="b">
            <a:normAutofit/>
          </a:bodyPr>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8124389" y="1122542"/>
            <a:ext cx="2791171" cy="3866327"/>
          </a:xfrm>
          <a:solidFill>
            <a:schemeClr val="bg1">
              <a:lumMod val="8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Drag picture to placeholder or click icon to add</a:t>
            </a:r>
            <a:endParaRPr lang="en-US" dirty="0"/>
          </a:p>
        </p:txBody>
      </p:sp>
      <p:sp>
        <p:nvSpPr>
          <p:cNvPr id="4" name="Text Placeholder 3"/>
          <p:cNvSpPr>
            <a:spLocks noGrp="1"/>
          </p:cNvSpPr>
          <p:nvPr>
            <p:ph type="body" sz="half" idx="2"/>
          </p:nvPr>
        </p:nvSpPr>
        <p:spPr>
          <a:xfrm>
            <a:off x="1450329" y="3145992"/>
            <a:ext cx="5524404" cy="2003742"/>
          </a:xfrm>
        </p:spPr>
        <p:txBody>
          <a:bodyPr>
            <a:normAutofit/>
          </a:bodyPr>
          <a:lstStyle>
            <a:lvl1pPr marL="0" indent="0" algn="l">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1447382" y="5469856"/>
            <a:ext cx="5527351" cy="320123"/>
          </a:xfrm>
        </p:spPr>
        <p:txBody>
          <a:bodyPr/>
          <a:lstStyle>
            <a:lvl1pPr algn="l">
              <a:defRPr/>
            </a:lvl1pPr>
          </a:lstStyle>
          <a:p>
            <a:fld id="{48A87A34-81AB-432B-8DAE-1953F412C126}" type="datetimeFigureOut">
              <a:rPr lang="en-US" dirty="0"/>
              <a:pPr/>
              <a:t>4/12/2019</a:t>
            </a:fld>
            <a:endParaRPr lang="en-US" dirty="0"/>
          </a:p>
        </p:txBody>
      </p:sp>
      <p:sp>
        <p:nvSpPr>
          <p:cNvPr id="6" name="Footer Placeholder 5"/>
          <p:cNvSpPr>
            <a:spLocks noGrp="1"/>
          </p:cNvSpPr>
          <p:nvPr>
            <p:ph type="ftr" sz="quarter" idx="11"/>
          </p:nvPr>
        </p:nvSpPr>
        <p:spPr>
          <a:xfrm>
            <a:off x="1447382" y="318640"/>
            <a:ext cx="5541004" cy="320931"/>
          </a:xfrm>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cxnSp>
        <p:nvCxnSpPr>
          <p:cNvPr id="31" name="Straight Connector 30"/>
          <p:cNvCxnSpPr/>
          <p:nvPr/>
        </p:nvCxnSpPr>
        <p:spPr>
          <a:xfrm>
            <a:off x="1447382" y="3143605"/>
            <a:ext cx="5527351" cy="0"/>
          </a:xfrm>
          <a:prstGeom prst="line">
            <a:avLst/>
          </a:prstGeom>
          <a:ln w="31750"/>
        </p:spPr>
        <p:style>
          <a:lnRef idx="3">
            <a:schemeClr val="accent1"/>
          </a:lnRef>
          <a:fillRef idx="0">
            <a:schemeClr val="accent1"/>
          </a:fillRef>
          <a:effectRef idx="2">
            <a:schemeClr val="accent1"/>
          </a:effectRef>
          <a:fontRef idx="minor">
            <a:schemeClr val="tx1"/>
          </a:fontRef>
        </p:style>
      </p:cxn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8" name="Rectangle 7"/>
          <p:cNvSpPr/>
          <p:nvPr/>
        </p:nvSpPr>
        <p:spPr>
          <a:xfrm>
            <a:off x="0" y="2019476"/>
            <a:ext cx="12192000" cy="4105941"/>
          </a:xfrm>
          <a:prstGeom prst="rect">
            <a:avLst/>
          </a:prstGeom>
          <a:gradFill flip="none" rotWithShape="1">
            <a:gsLst>
              <a:gs pos="0">
                <a:schemeClr val="bg2">
                  <a:alpha val="0"/>
                </a:schemeClr>
              </a:gs>
              <a:gs pos="100000">
                <a:schemeClr val="bg2"/>
              </a:gs>
            </a:gsLst>
            <a:lin ang="5400000" scaled="0"/>
            <a:tileRect/>
          </a:gradFill>
          <a:ln>
            <a:noFill/>
          </a:ln>
        </p:spPr>
        <p:style>
          <a:lnRef idx="2">
            <a:schemeClr val="accent1">
              <a:shade val="50000"/>
            </a:schemeClr>
          </a:lnRef>
          <a:fillRef idx="1">
            <a:schemeClr val="accent1"/>
          </a:fillRef>
          <a:effectRef idx="0">
            <a:schemeClr val="accent1"/>
          </a:effectRef>
          <a:fontRef idx="minor">
            <a:schemeClr val="lt1"/>
          </a:fontRef>
        </p:style>
      </p:sp>
      <p:pic>
        <p:nvPicPr>
          <p:cNvPr id="7" name="Picture 6"/>
          <p:cNvPicPr>
            <a:picLocks noChangeAspect="1"/>
          </p:cNvPicPr>
          <p:nvPr/>
        </p:nvPicPr>
        <p:blipFill rotWithShape="1">
          <a:blip r:embed="rId13">
            <a:extLst>
              <a:ext uri="{28A0092B-C50C-407E-A947-70E740481C1C}">
                <a14:useLocalDpi xmlns:a14="http://schemas.microsoft.com/office/drawing/2010/main" val="0"/>
              </a:ext>
            </a:extLst>
          </a:blip>
          <a:srcRect t="1538" b="-1538"/>
          <a:stretch/>
        </p:blipFill>
        <p:spPr bwMode="black">
          <a:xfrm>
            <a:off x="0" y="6126480"/>
            <a:ext cx="12192000" cy="742950"/>
          </a:xfrm>
          <a:prstGeom prst="rect">
            <a:avLst/>
          </a:prstGeom>
        </p:spPr>
      </p:pic>
      <p:sp>
        <p:nvSpPr>
          <p:cNvPr id="2" name="Title Placeholder 1"/>
          <p:cNvSpPr>
            <a:spLocks noGrp="1"/>
          </p:cNvSpPr>
          <p:nvPr>
            <p:ph type="title"/>
          </p:nvPr>
        </p:nvSpPr>
        <p:spPr>
          <a:xfrm>
            <a:off x="1451579" y="804519"/>
            <a:ext cx="9603275" cy="1049235"/>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51579" y="2015732"/>
            <a:ext cx="9603275" cy="3450613"/>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7554138" y="330370"/>
            <a:ext cx="3500715" cy="309201"/>
          </a:xfrm>
          <a:prstGeom prst="rect">
            <a:avLst/>
          </a:prstGeom>
        </p:spPr>
        <p:txBody>
          <a:bodyPr vert="horz" lIns="91440" tIns="45720" rIns="91440" bIns="45720" rtlCol="0" anchor="ctr"/>
          <a:lstStyle>
            <a:lvl1pPr algn="r">
              <a:defRPr sz="1000">
                <a:solidFill>
                  <a:schemeClr val="tx1">
                    <a:tint val="75000"/>
                  </a:schemeClr>
                </a:solidFill>
              </a:defRPr>
            </a:lvl1pPr>
          </a:lstStyle>
          <a:p>
            <a:fld id="{48A87A34-81AB-432B-8DAE-1953F412C126}" type="datetimeFigureOut">
              <a:rPr lang="en-US" dirty="0"/>
              <a:pPr/>
              <a:t>4/12/2019</a:t>
            </a:fld>
            <a:endParaRPr lang="en-US" dirty="0"/>
          </a:p>
        </p:txBody>
      </p:sp>
      <p:sp>
        <p:nvSpPr>
          <p:cNvPr id="5" name="Footer Placeholder 4"/>
          <p:cNvSpPr>
            <a:spLocks noGrp="1"/>
          </p:cNvSpPr>
          <p:nvPr>
            <p:ph type="ftr" sz="quarter" idx="3"/>
          </p:nvPr>
        </p:nvSpPr>
        <p:spPr>
          <a:xfrm>
            <a:off x="1451579" y="329307"/>
            <a:ext cx="5938836" cy="309201"/>
          </a:xfrm>
          <a:prstGeom prst="rect">
            <a:avLst/>
          </a:prstGeom>
        </p:spPr>
        <p:txBody>
          <a:bodyPr vert="horz" lIns="91440" tIns="45720" rIns="91440" bIns="45720" rtlCol="0" anchor="ctr"/>
          <a:lstStyle>
            <a:lvl1pPr algn="l">
              <a:defRPr sz="10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480060" y="798973"/>
            <a:ext cx="811019" cy="503578"/>
          </a:xfrm>
          <a:prstGeom prst="rect">
            <a:avLst/>
          </a:prstGeom>
        </p:spPr>
        <p:txBody>
          <a:bodyPr vert="horz" lIns="91440" tIns="45720" rIns="91440" bIns="45720" rtlCol="0" anchor="t"/>
          <a:lstStyle>
            <a:lvl1pPr algn="r">
              <a:defRPr sz="2800">
                <a:solidFill>
                  <a:schemeClr val="accent1"/>
                </a:solidFill>
              </a:defRPr>
            </a:lvl1pPr>
          </a:lstStyle>
          <a:p>
            <a:fld id="{6D22F896-40B5-4ADD-8801-0D06FADFA095}" type="slidenum">
              <a:rPr lang="en-US" dirty="0"/>
              <a:pPr/>
              <a:t>‹#›</a:t>
            </a:fld>
            <a:endParaRPr lang="en-US" dirty="0"/>
          </a:p>
        </p:txBody>
      </p:sp>
      <p:cxnSp>
        <p:nvCxnSpPr>
          <p:cNvPr id="10" name="Straight Connector 9"/>
          <p:cNvCxnSpPr/>
          <p:nvPr/>
        </p:nvCxnSpPr>
        <p:spPr>
          <a:xfrm>
            <a:off x="0" y="6128413"/>
            <a:ext cx="12192000" cy="0"/>
          </a:xfrm>
          <a:prstGeom prst="line">
            <a:avLst/>
          </a:prstGeom>
          <a:ln w="12700">
            <a:solidFill>
              <a:srgbClr val="000001">
                <a:alpha val="20000"/>
              </a:srgb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3200" b="0" i="0" kern="1200" cap="all">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00000"/>
        <a:buFont typeface="Arial" panose="020B0604020202020204" pitchFamily="34" charset="0"/>
        <a:buChar char="•"/>
        <a:defRPr sz="20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800" kern="1200" cap="none" baseline="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6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400" kern="1200" cap="none" baseline="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00000"/>
        <a:buFont typeface="Arial" panose="020B0604020202020204" pitchFamily="34" charset="0"/>
        <a:buChar char="•"/>
        <a:defRPr sz="1200" kern="1200" baseline="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s://bit.ly/2wcGlnF"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hyperlink" Target="https://bit.ly/2DblrZr"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37230" y="1"/>
            <a:ext cx="9908274" cy="6196084"/>
          </a:xfrm>
          <a:prstGeom prst="rect">
            <a:avLst/>
          </a:prstGeom>
        </p:spPr>
      </p:pic>
    </p:spTree>
    <p:extLst>
      <p:ext uri="{BB962C8B-B14F-4D97-AF65-F5344CB8AC3E}">
        <p14:creationId xmlns:p14="http://schemas.microsoft.com/office/powerpoint/2010/main" val="1622307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Before switching to affinity groups</a:t>
            </a:r>
            <a:endParaRPr lang="en-US" dirty="0"/>
          </a:p>
        </p:txBody>
      </p:sp>
      <p:sp>
        <p:nvSpPr>
          <p:cNvPr id="3" name="Content Placeholder 2"/>
          <p:cNvSpPr>
            <a:spLocks noGrp="1"/>
          </p:cNvSpPr>
          <p:nvPr>
            <p:ph idx="1"/>
          </p:nvPr>
        </p:nvSpPr>
        <p:spPr/>
        <p:txBody>
          <a:bodyPr/>
          <a:lstStyle/>
          <a:p>
            <a:r>
              <a:rPr lang="en-US" dirty="0" smtClean="0"/>
              <a:t>Take 2 minutes to self-reflect and jot down some thoughts about what you have learned in this workgroup thus far.</a:t>
            </a:r>
          </a:p>
          <a:p>
            <a:r>
              <a:rPr lang="en-US" dirty="0" smtClean="0"/>
              <a:t>We will then move into the affinity groups:</a:t>
            </a:r>
          </a:p>
          <a:p>
            <a:pPr lvl="1"/>
            <a:r>
              <a:rPr lang="en-US" b="1" dirty="0" smtClean="0"/>
              <a:t>COMMUNITY COLLEGES</a:t>
            </a:r>
          </a:p>
          <a:p>
            <a:pPr lvl="1"/>
            <a:r>
              <a:rPr lang="en-US" b="1" dirty="0" smtClean="0"/>
              <a:t>SENIOR COLLEGES</a:t>
            </a:r>
          </a:p>
          <a:p>
            <a:pPr lvl="1"/>
            <a:r>
              <a:rPr lang="en-US" b="1" dirty="0" smtClean="0"/>
              <a:t>GRADUATE SCHOOLS</a:t>
            </a:r>
          </a:p>
          <a:p>
            <a:pPr lvl="1"/>
            <a:r>
              <a:rPr lang="en-US" b="1" dirty="0" smtClean="0"/>
              <a:t>CUNY CENTRAL AND OTHERS</a:t>
            </a:r>
            <a:endParaRPr lang="en-US" b="1" dirty="0"/>
          </a:p>
        </p:txBody>
      </p:sp>
    </p:spTree>
    <p:extLst>
      <p:ext uri="{BB962C8B-B14F-4D97-AF65-F5344CB8AC3E}">
        <p14:creationId xmlns:p14="http://schemas.microsoft.com/office/powerpoint/2010/main" val="24595031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1578" y="463327"/>
            <a:ext cx="9603275" cy="1761260"/>
          </a:xfrm>
        </p:spPr>
        <p:txBody>
          <a:bodyPr>
            <a:normAutofit fontScale="90000"/>
          </a:bodyPr>
          <a:lstStyle/>
          <a:p>
            <a:pPr algn="ctr"/>
            <a:r>
              <a:rPr lang="en-US" dirty="0" err="1" smtClean="0"/>
              <a:t>Metachallenges</a:t>
            </a:r>
            <a:r>
              <a:rPr lang="en-US" dirty="0" smtClean="0"/>
              <a:t>: </a:t>
            </a:r>
            <a:br>
              <a:rPr lang="en-US" dirty="0" smtClean="0"/>
            </a:br>
            <a:r>
              <a:rPr lang="en-US" dirty="0" smtClean="0"/>
              <a:t>Case examples FOR Affinity Groups</a:t>
            </a:r>
            <a:br>
              <a:rPr lang="en-US" dirty="0" smtClean="0"/>
            </a:br>
            <a:r>
              <a:rPr lang="en-US" dirty="0" smtClean="0"/>
              <a:t>(15 Mins)</a:t>
            </a:r>
            <a:br>
              <a:rPr lang="en-US" dirty="0" smtClean="0"/>
            </a:br>
            <a:endParaRPr lang="en-US" dirty="0"/>
          </a:p>
        </p:txBody>
      </p:sp>
      <p:sp>
        <p:nvSpPr>
          <p:cNvPr id="3" name="Content Placeholder 2"/>
          <p:cNvSpPr>
            <a:spLocks noGrp="1"/>
          </p:cNvSpPr>
          <p:nvPr>
            <p:ph idx="1"/>
          </p:nvPr>
        </p:nvSpPr>
        <p:spPr/>
        <p:txBody>
          <a:bodyPr/>
          <a:lstStyle/>
          <a:p>
            <a:r>
              <a:rPr lang="en-US" dirty="0"/>
              <a:t>Meta </a:t>
            </a:r>
            <a:r>
              <a:rPr lang="en-US" dirty="0" smtClean="0"/>
              <a:t>Challenge #1: </a:t>
            </a:r>
            <a:r>
              <a:rPr lang="en-US" dirty="0"/>
              <a:t>What are the </a:t>
            </a:r>
            <a:r>
              <a:rPr lang="en-US" dirty="0" smtClean="0"/>
              <a:t>ethical </a:t>
            </a:r>
            <a:r>
              <a:rPr lang="en-US" dirty="0"/>
              <a:t>challenges of the use of technology in the classroom in a class on the ethics of of the use of </a:t>
            </a:r>
            <a:r>
              <a:rPr lang="en-US" dirty="0" smtClean="0"/>
              <a:t>technology? </a:t>
            </a:r>
          </a:p>
          <a:p>
            <a:r>
              <a:rPr lang="en-US" dirty="0" smtClean="0"/>
              <a:t>Meta Challenge #2: In what ways do we experience “digital divides” on our campuses and in our classrooms?</a:t>
            </a:r>
          </a:p>
          <a:p>
            <a:r>
              <a:rPr lang="en-US" dirty="0" smtClean="0"/>
              <a:t>Meta Challenge #3: Brainstorm some of the logistical challenges that your group may face in the implementation of this curriculum.</a:t>
            </a:r>
          </a:p>
          <a:p>
            <a:endParaRPr lang="en-US" dirty="0"/>
          </a:p>
        </p:txBody>
      </p:sp>
    </p:spTree>
    <p:extLst>
      <p:ext uri="{BB962C8B-B14F-4D97-AF65-F5344CB8AC3E}">
        <p14:creationId xmlns:p14="http://schemas.microsoft.com/office/powerpoint/2010/main" val="17706427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collective reflection AND NEXT STEPS:</a:t>
            </a:r>
            <a:br>
              <a:rPr lang="en-US" dirty="0" smtClean="0"/>
            </a:br>
            <a:r>
              <a:rPr lang="en-US" dirty="0" smtClean="0"/>
              <a:t>(10 mins)</a:t>
            </a:r>
            <a:endParaRPr lang="en-US" dirty="0"/>
          </a:p>
        </p:txBody>
      </p:sp>
      <p:sp>
        <p:nvSpPr>
          <p:cNvPr id="3" name="Content Placeholder 2"/>
          <p:cNvSpPr>
            <a:spLocks noGrp="1"/>
          </p:cNvSpPr>
          <p:nvPr>
            <p:ph idx="1"/>
          </p:nvPr>
        </p:nvSpPr>
        <p:spPr/>
        <p:txBody>
          <a:bodyPr>
            <a:normAutofit fontScale="62500" lnSpcReduction="20000"/>
          </a:bodyPr>
          <a:lstStyle/>
          <a:p>
            <a:r>
              <a:rPr lang="en-US" dirty="0" smtClean="0"/>
              <a:t>Should we utilize Academic Commons</a:t>
            </a:r>
            <a:r>
              <a:rPr lang="en-US" dirty="0" smtClean="0"/>
              <a:t>?</a:t>
            </a:r>
          </a:p>
          <a:p>
            <a:r>
              <a:rPr lang="en-US" dirty="0" smtClean="0"/>
              <a:t>Put things directly into the curriculum – also maybe co-curricular initiatives – also push-in opportunity – tech intensive – how things work in different – like WAC but for tech.</a:t>
            </a:r>
          </a:p>
          <a:p>
            <a:r>
              <a:rPr lang="en-US" dirty="0" smtClean="0"/>
              <a:t>Research on best practices in other places</a:t>
            </a:r>
          </a:p>
          <a:p>
            <a:r>
              <a:rPr lang="en-US" dirty="0" smtClean="0"/>
              <a:t>Other readings integrated into current curriculums – some kind of repository for relevant readings</a:t>
            </a:r>
          </a:p>
          <a:p>
            <a:r>
              <a:rPr lang="en-US" dirty="0" smtClean="0"/>
              <a:t>Top-level and infrastructure support – need more resources –</a:t>
            </a:r>
          </a:p>
          <a:p>
            <a:r>
              <a:rPr lang="en-US" dirty="0" smtClean="0"/>
              <a:t>Integrate critical thinking skills – retreat from tech important too – what is public interest separate from tech?</a:t>
            </a:r>
          </a:p>
          <a:p>
            <a:r>
              <a:rPr lang="en-US" dirty="0" smtClean="0"/>
              <a:t>“Digital Native” – makes false assumption that there is mastery – reeks of ageism</a:t>
            </a:r>
          </a:p>
          <a:p>
            <a:r>
              <a:rPr lang="en-US" dirty="0" smtClean="0"/>
              <a:t>Visitors/Resident fram</a:t>
            </a:r>
            <a:r>
              <a:rPr lang="en-US" dirty="0" smtClean="0"/>
              <a:t>e for users</a:t>
            </a:r>
          </a:p>
          <a:p>
            <a:r>
              <a:rPr lang="en-US" dirty="0" smtClean="0"/>
              <a:t>What are the student learning outcomes of this? Relationship to general education – ASAP/SEEK/CUNY MATH START</a:t>
            </a:r>
          </a:p>
          <a:p>
            <a:r>
              <a:rPr lang="en-US" dirty="0" smtClean="0"/>
              <a:t>Finding electrified faculty to propose </a:t>
            </a:r>
            <a:r>
              <a:rPr lang="en-US" dirty="0" err="1" smtClean="0"/>
              <a:t>specifc</a:t>
            </a:r>
            <a:r>
              <a:rPr lang="en-US" dirty="0" smtClean="0"/>
              <a:t> program = let’s get a few </a:t>
            </a:r>
            <a:r>
              <a:rPr lang="en-US" dirty="0" err="1" smtClean="0"/>
              <a:t>indisciplinary</a:t>
            </a:r>
            <a:r>
              <a:rPr lang="en-US" dirty="0" smtClean="0"/>
              <a:t> courses or program done. Notion </a:t>
            </a:r>
            <a:r>
              <a:rPr lang="en-US" smtClean="0"/>
              <a:t>of early adopters.</a:t>
            </a:r>
          </a:p>
          <a:p>
            <a:endParaRPr lang="en-US" dirty="0"/>
          </a:p>
        </p:txBody>
      </p:sp>
    </p:spTree>
    <p:extLst>
      <p:ext uri="{BB962C8B-B14F-4D97-AF65-F5344CB8AC3E}">
        <p14:creationId xmlns:p14="http://schemas.microsoft.com/office/powerpoint/2010/main" val="106533813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 “Hack-A-Thon”</a:t>
            </a:r>
            <a:endParaRPr lang="en-US" dirty="0"/>
          </a:p>
        </p:txBody>
      </p:sp>
      <p:sp>
        <p:nvSpPr>
          <p:cNvPr id="3" name="Content Placeholder 2"/>
          <p:cNvSpPr>
            <a:spLocks noGrp="1"/>
          </p:cNvSpPr>
          <p:nvPr>
            <p:ph idx="1"/>
          </p:nvPr>
        </p:nvSpPr>
        <p:spPr/>
        <p:txBody>
          <a:bodyPr/>
          <a:lstStyle/>
          <a:p>
            <a:r>
              <a:rPr lang="en-US" dirty="0" smtClean="0"/>
              <a:t>Broadly defined hacking is creative problem solving.</a:t>
            </a:r>
          </a:p>
          <a:p>
            <a:r>
              <a:rPr lang="en-US" dirty="0" err="1" smtClean="0"/>
              <a:t>Subgoal</a:t>
            </a:r>
            <a:r>
              <a:rPr lang="en-US" dirty="0" smtClean="0"/>
              <a:t> of building community among us </a:t>
            </a:r>
            <a:r>
              <a:rPr lang="mr-IN" dirty="0" smtClean="0"/>
              <a:t>–</a:t>
            </a:r>
            <a:r>
              <a:rPr lang="en-US" dirty="0" smtClean="0"/>
              <a:t> identifying common goals.</a:t>
            </a:r>
          </a:p>
          <a:p>
            <a:r>
              <a:rPr lang="en-US" dirty="0" smtClean="0"/>
              <a:t>Just a starting point </a:t>
            </a:r>
            <a:r>
              <a:rPr lang="mr-IN" dirty="0" smtClean="0"/>
              <a:t>–</a:t>
            </a:r>
            <a:r>
              <a:rPr lang="en-US" dirty="0" smtClean="0"/>
              <a:t> not the finish line.</a:t>
            </a:r>
          </a:p>
          <a:p>
            <a:r>
              <a:rPr lang="en-US" dirty="0" smtClean="0"/>
              <a:t>Focusing on important stakeholders in the room </a:t>
            </a:r>
            <a:r>
              <a:rPr lang="mr-IN" dirty="0" smtClean="0"/>
              <a:t>–</a:t>
            </a:r>
            <a:r>
              <a:rPr lang="en-US" dirty="0" smtClean="0"/>
              <a:t> groups should feel egalitarian</a:t>
            </a:r>
            <a:endParaRPr lang="en-US" dirty="0"/>
          </a:p>
        </p:txBody>
      </p:sp>
    </p:spTree>
    <p:extLst>
      <p:ext uri="{BB962C8B-B14F-4D97-AF65-F5344CB8AC3E}">
        <p14:creationId xmlns:p14="http://schemas.microsoft.com/office/powerpoint/2010/main" val="551399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 of </a:t>
            </a:r>
            <a:r>
              <a:rPr lang="en-US" dirty="0" err="1" smtClean="0"/>
              <a:t>WorkGroup</a:t>
            </a:r>
            <a:endParaRPr lang="en-US" dirty="0"/>
          </a:p>
        </p:txBody>
      </p:sp>
      <p:sp>
        <p:nvSpPr>
          <p:cNvPr id="3" name="Content Placeholder 2"/>
          <p:cNvSpPr>
            <a:spLocks noGrp="1"/>
          </p:cNvSpPr>
          <p:nvPr>
            <p:ph idx="1"/>
          </p:nvPr>
        </p:nvSpPr>
        <p:spPr/>
        <p:txBody>
          <a:bodyPr/>
          <a:lstStyle/>
          <a:p>
            <a:r>
              <a:rPr lang="en-US" dirty="0" smtClean="0"/>
              <a:t>Organized into heterogeneous groups.</a:t>
            </a:r>
          </a:p>
          <a:p>
            <a:r>
              <a:rPr lang="en-US" dirty="0" smtClean="0"/>
              <a:t>We will spend time working on challenges.</a:t>
            </a:r>
          </a:p>
          <a:p>
            <a:r>
              <a:rPr lang="en-US" dirty="0" smtClean="0"/>
              <a:t>We will then reorganize into affinity groups.</a:t>
            </a:r>
          </a:p>
          <a:p>
            <a:r>
              <a:rPr lang="en-US" dirty="0" smtClean="0"/>
              <a:t>Presentation will provide source material </a:t>
            </a:r>
            <a:r>
              <a:rPr lang="mr-IN" dirty="0" smtClean="0"/>
              <a:t>–</a:t>
            </a:r>
            <a:r>
              <a:rPr lang="en-US" dirty="0" smtClean="0"/>
              <a:t> utilize tech you have access to right now.</a:t>
            </a:r>
          </a:p>
          <a:p>
            <a:pPr lvl="1"/>
            <a:r>
              <a:rPr lang="en-US" dirty="0" err="1" smtClean="0"/>
              <a:t>Wifi</a:t>
            </a:r>
            <a:r>
              <a:rPr lang="en-US" dirty="0" smtClean="0"/>
              <a:t> name: </a:t>
            </a:r>
            <a:r>
              <a:rPr lang="en-US" dirty="0" err="1" smtClean="0"/>
              <a:t>eventwifi</a:t>
            </a:r>
            <a:endParaRPr lang="en-US" dirty="0" smtClean="0"/>
          </a:p>
          <a:p>
            <a:pPr lvl="1"/>
            <a:r>
              <a:rPr lang="en-US" dirty="0" err="1" smtClean="0"/>
              <a:t>Wifi</a:t>
            </a:r>
            <a:r>
              <a:rPr lang="en-US" dirty="0" smtClean="0"/>
              <a:t> password: march2019</a:t>
            </a:r>
          </a:p>
          <a:p>
            <a:r>
              <a:rPr lang="en-US" dirty="0" smtClean="0"/>
              <a:t>Start exploring motivations for participation and then later, next steps</a:t>
            </a:r>
            <a:endParaRPr lang="en-US" dirty="0"/>
          </a:p>
        </p:txBody>
      </p:sp>
    </p:spTree>
    <p:extLst>
      <p:ext uri="{BB962C8B-B14F-4D97-AF65-F5344CB8AC3E}">
        <p14:creationId xmlns:p14="http://schemas.microsoft.com/office/powerpoint/2010/main" val="150363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3">
                                            <p:txEl>
                                              <p:pRg st="4" end="4"/>
                                            </p:txEl>
                                          </p:spTgt>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a:t>
            </a:r>
            <a:endParaRPr lang="en-US" dirty="0"/>
          </a:p>
        </p:txBody>
      </p:sp>
      <p:sp>
        <p:nvSpPr>
          <p:cNvPr id="3" name="Content Placeholder 2"/>
          <p:cNvSpPr>
            <a:spLocks noGrp="1"/>
          </p:cNvSpPr>
          <p:nvPr>
            <p:ph idx="1"/>
          </p:nvPr>
        </p:nvSpPr>
        <p:spPr/>
        <p:txBody>
          <a:bodyPr/>
          <a:lstStyle/>
          <a:p>
            <a:r>
              <a:rPr lang="en-US" dirty="0" smtClean="0"/>
              <a:t>Elect one or more people to be note-taker/speaker of group (although everyone should take notes).</a:t>
            </a:r>
          </a:p>
          <a:p>
            <a:r>
              <a:rPr lang="en-US" dirty="0" smtClean="0"/>
              <a:t>Use all the materials on your table.</a:t>
            </a:r>
          </a:p>
          <a:p>
            <a:r>
              <a:rPr lang="en-US" dirty="0" smtClean="0"/>
              <a:t>Use all the tech you have access to to find resources to build your responses.</a:t>
            </a:r>
          </a:p>
        </p:txBody>
      </p:sp>
    </p:spTree>
    <p:extLst>
      <p:ext uri="{BB962C8B-B14F-4D97-AF65-F5344CB8AC3E}">
        <p14:creationId xmlns:p14="http://schemas.microsoft.com/office/powerpoint/2010/main" val="9194286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ACTIVITY #1: Why are you here? </a:t>
            </a:r>
            <a:br>
              <a:rPr lang="en-US" dirty="0" smtClean="0"/>
            </a:br>
            <a:r>
              <a:rPr lang="en-US" dirty="0" smtClean="0"/>
              <a:t>(7 mins)</a:t>
            </a:r>
            <a:endParaRPr lang="en-US" dirty="0"/>
          </a:p>
        </p:txBody>
      </p:sp>
      <p:sp>
        <p:nvSpPr>
          <p:cNvPr id="3" name="Content Placeholder 2"/>
          <p:cNvSpPr>
            <a:spLocks noGrp="1"/>
          </p:cNvSpPr>
          <p:nvPr>
            <p:ph idx="1"/>
          </p:nvPr>
        </p:nvSpPr>
        <p:spPr/>
        <p:txBody>
          <a:bodyPr/>
          <a:lstStyle/>
          <a:p>
            <a:r>
              <a:rPr lang="en-US" dirty="0" smtClean="0"/>
              <a:t>In your groups, in one minute:</a:t>
            </a:r>
          </a:p>
          <a:p>
            <a:pPr lvl="1"/>
            <a:r>
              <a:rPr lang="en-US" dirty="0" smtClean="0"/>
              <a:t>Introduce yourselves to each other </a:t>
            </a:r>
            <a:r>
              <a:rPr lang="mr-IN" dirty="0" smtClean="0"/>
              <a:t>–</a:t>
            </a:r>
            <a:r>
              <a:rPr lang="en-US" dirty="0" smtClean="0"/>
              <a:t> discuss your affiliations</a:t>
            </a:r>
          </a:p>
          <a:p>
            <a:pPr lvl="1"/>
            <a:r>
              <a:rPr lang="en-US" dirty="0" smtClean="0"/>
              <a:t>Discuss your motivation for choosing this workgroup</a:t>
            </a:r>
          </a:p>
          <a:p>
            <a:r>
              <a:rPr lang="en-US" dirty="0" smtClean="0"/>
              <a:t>Then, take two minutes to:</a:t>
            </a:r>
          </a:p>
          <a:p>
            <a:pPr lvl="1"/>
            <a:r>
              <a:rPr lang="en-US" dirty="0" smtClean="0"/>
              <a:t>Analyze the common motivations </a:t>
            </a:r>
            <a:r>
              <a:rPr lang="mr-IN" dirty="0" smtClean="0"/>
              <a:t>–</a:t>
            </a:r>
            <a:r>
              <a:rPr lang="en-US" dirty="0" smtClean="0"/>
              <a:t> explore the unique ones</a:t>
            </a:r>
          </a:p>
          <a:p>
            <a:pPr lvl="1"/>
            <a:r>
              <a:rPr lang="en-US" dirty="0" smtClean="0"/>
              <a:t>Summarize common motivations on sheet of sketch paper</a:t>
            </a:r>
            <a:endParaRPr lang="en-US" dirty="0"/>
          </a:p>
        </p:txBody>
      </p:sp>
    </p:spTree>
    <p:extLst>
      <p:ext uri="{BB962C8B-B14F-4D97-AF65-F5344CB8AC3E}">
        <p14:creationId xmlns:p14="http://schemas.microsoft.com/office/powerpoint/2010/main" val="186061102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WHY DEVELOP An Interdisciplinary Public Interest Tech Curriculum AT CUNY?</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Let’s share some common motivations for participating in this workshop.</a:t>
            </a:r>
          </a:p>
          <a:p>
            <a:r>
              <a:rPr lang="en-US" dirty="0" smtClean="0"/>
              <a:t> We realize that traditional academic disciplines in tech aren’t designed to assist students to apply tech to advance public interest (as opposed to commercial interest).</a:t>
            </a:r>
          </a:p>
          <a:p>
            <a:r>
              <a:rPr lang="en-US" dirty="0" smtClean="0"/>
              <a:t>Our students (and faculty) crave meaningful work. </a:t>
            </a:r>
          </a:p>
          <a:p>
            <a:r>
              <a:rPr lang="en-US" dirty="0" smtClean="0"/>
              <a:t>Most of our students are digital natives </a:t>
            </a:r>
            <a:r>
              <a:rPr lang="mr-IN" dirty="0" smtClean="0"/>
              <a:t>–</a:t>
            </a:r>
            <a:r>
              <a:rPr lang="en-US" dirty="0" smtClean="0"/>
              <a:t> meaning they do not know life without technology </a:t>
            </a:r>
            <a:r>
              <a:rPr lang="mr-IN" dirty="0" smtClean="0"/>
              <a:t>–</a:t>
            </a:r>
            <a:r>
              <a:rPr lang="en-US" dirty="0" smtClean="0"/>
              <a:t> they are already living it and reliant on it.</a:t>
            </a:r>
          </a:p>
          <a:p>
            <a:r>
              <a:rPr lang="en-US" dirty="0" smtClean="0"/>
              <a:t>The field of “Public Interest Technology” is still being defined.</a:t>
            </a:r>
          </a:p>
          <a:p>
            <a:r>
              <a:rPr lang="en-US" dirty="0" smtClean="0"/>
              <a:t>(Source: Crawford, Susan (2018). “Why Universities </a:t>
            </a:r>
            <a:r>
              <a:rPr lang="en-US" dirty="0"/>
              <a:t>Need ‘Public Interest Technology’ Courses”, Wired) </a:t>
            </a:r>
            <a:r>
              <a:rPr lang="en-US" dirty="0">
                <a:hlinkClick r:id="rId2"/>
              </a:rPr>
              <a:t>https://</a:t>
            </a:r>
            <a:r>
              <a:rPr lang="en-US" dirty="0" smtClean="0">
                <a:hlinkClick r:id="rId2"/>
              </a:rPr>
              <a:t>bit.ly/2wcGlnF</a:t>
            </a:r>
            <a:r>
              <a:rPr lang="en-US" dirty="0" smtClean="0"/>
              <a:t> </a:t>
            </a:r>
          </a:p>
          <a:p>
            <a:endParaRPr lang="en-US" dirty="0"/>
          </a:p>
        </p:txBody>
      </p:sp>
    </p:spTree>
    <p:extLst>
      <p:ext uri="{BB962C8B-B14F-4D97-AF65-F5344CB8AC3E}">
        <p14:creationId xmlns:p14="http://schemas.microsoft.com/office/powerpoint/2010/main" val="19175859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86458" y="1278337"/>
            <a:ext cx="9603275" cy="1049235"/>
          </a:xfrm>
        </p:spPr>
        <p:txBody>
          <a:bodyPr/>
          <a:lstStyle/>
          <a:p>
            <a:pPr algn="ctr"/>
            <a:r>
              <a:rPr lang="en-US" dirty="0" smtClean="0"/>
              <a:t>Capturing a “Pivotal Moment”</a:t>
            </a:r>
            <a:endParaRPr lang="en-US" dirty="0"/>
          </a:p>
        </p:txBody>
      </p:sp>
      <p:sp>
        <p:nvSpPr>
          <p:cNvPr id="3" name="Content Placeholder 2"/>
          <p:cNvSpPr>
            <a:spLocks noGrp="1"/>
          </p:cNvSpPr>
          <p:nvPr>
            <p:ph idx="1"/>
          </p:nvPr>
        </p:nvSpPr>
        <p:spPr>
          <a:xfrm>
            <a:off x="1303866" y="1853754"/>
            <a:ext cx="9685867" cy="4208379"/>
          </a:xfrm>
        </p:spPr>
        <p:txBody>
          <a:bodyPr>
            <a:normAutofit fontScale="92500" lnSpcReduction="10000"/>
          </a:bodyPr>
          <a:lstStyle/>
          <a:p>
            <a:r>
              <a:rPr lang="en-US" dirty="0" smtClean="0"/>
              <a:t>We are in a “talent pipeline” crisis </a:t>
            </a:r>
            <a:r>
              <a:rPr lang="mr-IN" dirty="0" smtClean="0"/>
              <a:t>–</a:t>
            </a:r>
            <a:r>
              <a:rPr lang="en-US" dirty="0" smtClean="0"/>
              <a:t> now is the time to shape future “technologists” towards a focus on public service and enhancing skills both in technological development and critical consciousness around its use.</a:t>
            </a:r>
          </a:p>
          <a:p>
            <a:r>
              <a:rPr lang="en-US" dirty="0" smtClean="0"/>
              <a:t>The current pipeline is insufficient </a:t>
            </a:r>
            <a:r>
              <a:rPr lang="mr-IN" dirty="0" smtClean="0"/>
              <a:t>–</a:t>
            </a:r>
            <a:r>
              <a:rPr lang="en-US" dirty="0" smtClean="0"/>
              <a:t> limited grade school exposure, lack of university offerings</a:t>
            </a:r>
          </a:p>
          <a:p>
            <a:r>
              <a:rPr lang="en-US" dirty="0" smtClean="0"/>
              <a:t>Public Interest Technology is not diverse </a:t>
            </a:r>
          </a:p>
          <a:p>
            <a:r>
              <a:rPr lang="en-US" dirty="0" smtClean="0"/>
              <a:t>Connection and Training can be improved</a:t>
            </a:r>
          </a:p>
          <a:p>
            <a:r>
              <a:rPr lang="en-US" dirty="0" smtClean="0"/>
              <a:t>Leadership towards Cultural Change is necessary</a:t>
            </a:r>
          </a:p>
          <a:p>
            <a:r>
              <a:rPr lang="en-US" dirty="0" smtClean="0"/>
              <a:t>Barriers to Recruitment and Retention are acute </a:t>
            </a:r>
            <a:r>
              <a:rPr lang="mr-IN" dirty="0" smtClean="0"/>
              <a:t>–</a:t>
            </a:r>
            <a:r>
              <a:rPr lang="en-US" dirty="0" smtClean="0"/>
              <a:t> </a:t>
            </a:r>
          </a:p>
          <a:p>
            <a:r>
              <a:rPr lang="en-US" dirty="0" smtClean="0"/>
              <a:t>(Source: Freedman Consulting, LLC (2016). “A Pivotal Moment: Developing a New Generation of Technologists For the </a:t>
            </a:r>
            <a:r>
              <a:rPr lang="en-US" dirty="0"/>
              <a:t>Public Interest”, </a:t>
            </a:r>
            <a:r>
              <a:rPr lang="en-US" dirty="0">
                <a:hlinkClick r:id="rId2"/>
              </a:rPr>
              <a:t>https://</a:t>
            </a:r>
            <a:r>
              <a:rPr lang="en-US" dirty="0" smtClean="0">
                <a:hlinkClick r:id="rId2"/>
              </a:rPr>
              <a:t>bit.ly/2DblrZr</a:t>
            </a:r>
            <a:r>
              <a:rPr lang="en-US" dirty="0" smtClean="0"/>
              <a:t> )</a:t>
            </a:r>
          </a:p>
        </p:txBody>
      </p:sp>
    </p:spTree>
    <p:extLst>
      <p:ext uri="{BB962C8B-B14F-4D97-AF65-F5344CB8AC3E}">
        <p14:creationId xmlns:p14="http://schemas.microsoft.com/office/powerpoint/2010/main" val="20454921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grpId="0"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grpId="0" nodeType="click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451579" y="804519"/>
            <a:ext cx="9603275" cy="1049235"/>
          </a:xfrm>
        </p:spPr>
        <p:txBody>
          <a:bodyPr>
            <a:normAutofit/>
          </a:bodyPr>
          <a:lstStyle/>
          <a:p>
            <a:pPr algn="ctr"/>
            <a:r>
              <a:rPr lang="en-US" dirty="0" smtClean="0"/>
              <a:t>CHALLENGE #1:</a:t>
            </a:r>
            <a:r>
              <a:rPr lang="en-US" smtClean="0"/>
              <a:t/>
            </a:r>
            <a:br>
              <a:rPr lang="en-US" smtClean="0"/>
            </a:br>
            <a:r>
              <a:rPr lang="en-US" smtClean="0"/>
              <a:t>(10 </a:t>
            </a:r>
            <a:r>
              <a:rPr lang="en-US" dirty="0" smtClean="0"/>
              <a:t>mins)</a:t>
            </a:r>
            <a:endParaRPr lang="en-US" dirty="0"/>
          </a:p>
        </p:txBody>
      </p:sp>
      <p:sp>
        <p:nvSpPr>
          <p:cNvPr id="3" name="Content Placeholder 2"/>
          <p:cNvSpPr>
            <a:spLocks noGrp="1"/>
          </p:cNvSpPr>
          <p:nvPr>
            <p:ph idx="1"/>
          </p:nvPr>
        </p:nvSpPr>
        <p:spPr/>
        <p:txBody>
          <a:bodyPr/>
          <a:lstStyle/>
          <a:p>
            <a:r>
              <a:rPr lang="en-US" dirty="0" smtClean="0"/>
              <a:t>1 a.) What </a:t>
            </a:r>
            <a:r>
              <a:rPr lang="en-US" dirty="0"/>
              <a:t>are the essential resources or knowledge bases </a:t>
            </a:r>
            <a:r>
              <a:rPr lang="en-US" dirty="0" smtClean="0"/>
              <a:t>needed for </a:t>
            </a:r>
            <a:r>
              <a:rPr lang="en-US" dirty="0"/>
              <a:t>all courses </a:t>
            </a:r>
            <a:r>
              <a:rPr lang="en-US" dirty="0" smtClean="0"/>
              <a:t>in </a:t>
            </a:r>
            <a:r>
              <a:rPr lang="en-US" dirty="0"/>
              <a:t>public interest </a:t>
            </a:r>
            <a:r>
              <a:rPr lang="en-US" dirty="0" smtClean="0"/>
              <a:t>tech?</a:t>
            </a:r>
          </a:p>
          <a:p>
            <a:r>
              <a:rPr lang="en-US" dirty="0" smtClean="0"/>
              <a:t>1 b.) Sketch out three general student learning outcomes for all courses in public interest tech?</a:t>
            </a:r>
          </a:p>
          <a:p>
            <a:r>
              <a:rPr lang="en-US" dirty="0" smtClean="0"/>
              <a:t>1 c.) What are the general goals of interdisciplinary courses related to technology in the public interest? Is it about influencing the design, uses and gratifications of the use of technology or is it about how to use technology to solve real world problems?</a:t>
            </a:r>
            <a:endParaRPr lang="en-US" dirty="0"/>
          </a:p>
        </p:txBody>
      </p:sp>
    </p:spTree>
    <p:extLst>
      <p:ext uri="{BB962C8B-B14F-4D97-AF65-F5344CB8AC3E}">
        <p14:creationId xmlns:p14="http://schemas.microsoft.com/office/powerpoint/2010/main" val="173778371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CHALLENGE #2:</a:t>
            </a:r>
            <a:br>
              <a:rPr lang="en-US" dirty="0" smtClean="0"/>
            </a:br>
            <a:r>
              <a:rPr lang="en-US" dirty="0" smtClean="0"/>
              <a:t>(10 mins)</a:t>
            </a:r>
            <a:endParaRPr lang="en-US" dirty="0"/>
          </a:p>
        </p:txBody>
      </p:sp>
      <p:sp>
        <p:nvSpPr>
          <p:cNvPr id="3" name="Content Placeholder 2"/>
          <p:cNvSpPr>
            <a:spLocks noGrp="1"/>
          </p:cNvSpPr>
          <p:nvPr>
            <p:ph idx="1"/>
          </p:nvPr>
        </p:nvSpPr>
        <p:spPr/>
        <p:txBody>
          <a:bodyPr/>
          <a:lstStyle/>
          <a:p>
            <a:r>
              <a:rPr lang="en-US" dirty="0" smtClean="0"/>
              <a:t>2 a.) What </a:t>
            </a:r>
            <a:r>
              <a:rPr lang="en-US" dirty="0"/>
              <a:t>Role will </a:t>
            </a:r>
            <a:r>
              <a:rPr lang="en-US" dirty="0" smtClean="0"/>
              <a:t>courses in public interest tech </a:t>
            </a:r>
            <a:r>
              <a:rPr lang="en-US" dirty="0"/>
              <a:t>play in the larger </a:t>
            </a:r>
            <a:r>
              <a:rPr lang="en-US" dirty="0" smtClean="0"/>
              <a:t>curriculum?</a:t>
            </a:r>
          </a:p>
          <a:p>
            <a:r>
              <a:rPr lang="en-US" dirty="0" smtClean="0"/>
              <a:t>2 b.) Who are the students that might take these courses?</a:t>
            </a:r>
          </a:p>
          <a:p>
            <a:r>
              <a:rPr lang="en-US" dirty="0" smtClean="0"/>
              <a:t>2 c.) Who are the faculty that might teach these courses?</a:t>
            </a:r>
          </a:p>
          <a:p>
            <a:r>
              <a:rPr lang="en-US" dirty="0" smtClean="0"/>
              <a:t>2 d.) What would be some effective platforms/pedagogies for teaching these courses?</a:t>
            </a:r>
          </a:p>
          <a:p>
            <a:endParaRPr lang="en-US" dirty="0"/>
          </a:p>
        </p:txBody>
      </p:sp>
    </p:spTree>
    <p:extLst>
      <p:ext uri="{BB962C8B-B14F-4D97-AF65-F5344CB8AC3E}">
        <p14:creationId xmlns:p14="http://schemas.microsoft.com/office/powerpoint/2010/main" val="904188505"/>
      </p:ext>
    </p:extLst>
  </p:cSld>
  <p:clrMapOvr>
    <a:masterClrMapping/>
  </p:clrMapOvr>
  <p:timing>
    <p:tnLst>
      <p:par>
        <p:cTn id="1" dur="indefinite" restart="never" nodeType="tmRoot"/>
      </p:par>
    </p:tnLst>
  </p:timing>
</p:sld>
</file>

<file path=ppt/theme/theme1.xml><?xml version="1.0" encoding="utf-8"?>
<a:theme xmlns:a="http://schemas.openxmlformats.org/drawingml/2006/main" name="Gallery">
  <a:themeElements>
    <a:clrScheme name="Gallery">
      <a:dk1>
        <a:sysClr val="windowText" lastClr="000000"/>
      </a:dk1>
      <a:lt1>
        <a:sysClr val="window" lastClr="FFFFFF"/>
      </a:lt1>
      <a:dk2>
        <a:srgbClr val="454545"/>
      </a:dk2>
      <a:lt2>
        <a:srgbClr val="DFDBD5"/>
      </a:lt2>
      <a:accent1>
        <a:srgbClr val="B71E42"/>
      </a:accent1>
      <a:accent2>
        <a:srgbClr val="DE478E"/>
      </a:accent2>
      <a:accent3>
        <a:srgbClr val="BC72F0"/>
      </a:accent3>
      <a:accent4>
        <a:srgbClr val="795FAF"/>
      </a:accent4>
      <a:accent5>
        <a:srgbClr val="586EA6"/>
      </a:accent5>
      <a:accent6>
        <a:srgbClr val="6892A0"/>
      </a:accent6>
      <a:hlink>
        <a:srgbClr val="FA2B5C"/>
      </a:hlink>
      <a:folHlink>
        <a:srgbClr val="BC658E"/>
      </a:folHlink>
    </a:clrScheme>
    <a:fontScheme name="Gallery">
      <a:majorFont>
        <a:latin typeface="Gill Sans MT" panose="020B0502020104020203"/>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Gill Sans MT" panose="020B0502020104020203"/>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Gallery">
      <a:fillStyleLst>
        <a:solidFill>
          <a:schemeClr val="phClr"/>
        </a:solidFill>
        <a:gradFill rotWithShape="1">
          <a:gsLst>
            <a:gs pos="0">
              <a:schemeClr val="phClr">
                <a:tint val="54000"/>
                <a:alpha val="100000"/>
                <a:satMod val="105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8000"/>
                <a:satMod val="130000"/>
                <a:lumMod val="92000"/>
              </a:schemeClr>
            </a:gs>
            <a:gs pos="100000">
              <a:schemeClr val="phClr">
                <a:shade val="78000"/>
                <a:satMod val="130000"/>
                <a:lumMod val="92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effectStyle>
        <a:effectStyle>
          <a:effectLst>
            <a:outerShdw blurRad="50800" dist="50800" dir="5400000" sx="96000" sy="96000" rotWithShape="0">
              <a:srgbClr val="000000">
                <a:alpha val="48000"/>
              </a:srgbClr>
            </a:outerShdw>
          </a:effectLst>
          <a:scene3d>
            <a:camera prst="orthographicFront">
              <a:rot lat="0" lon="0" rev="0"/>
            </a:camera>
            <a:lightRig rig="balanced" dir="t">
              <a:rot lat="0" lon="0" rev="1080000"/>
            </a:lightRig>
          </a:scene3d>
          <a:sp3d>
            <a:bevelT w="38100" h="12700" prst="softRound"/>
          </a:sp3d>
        </a:effectStyle>
      </a:effectStyleLst>
      <a:bgFillStyleLst>
        <a:solidFill>
          <a:schemeClr val="phClr"/>
        </a:solidFill>
        <a:solidFill>
          <a:schemeClr val="phClr"/>
        </a:solidFill>
        <a:gradFill rotWithShape="1">
          <a:gsLst>
            <a:gs pos="0">
              <a:schemeClr val="phClr">
                <a:tint val="94000"/>
                <a:satMod val="80000"/>
                <a:lumMod val="106000"/>
              </a:schemeClr>
            </a:gs>
            <a:gs pos="100000">
              <a:schemeClr val="phClr">
                <a:shade val="8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Gallery" id="{BBFCD31E-59A1-489D-B089-A3EAD7CAE12E}" vid="{F5E91637-A7B6-4E27-B710-77DA7014EE1E}"/>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Gallery</Template>
  <TotalTime>342</TotalTime>
  <Words>877</Words>
  <Application>Microsoft Office PowerPoint</Application>
  <PresentationFormat>Widescreen</PresentationFormat>
  <Paragraphs>72</Paragraphs>
  <Slides>12</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12</vt:i4>
      </vt:variant>
    </vt:vector>
  </HeadingPairs>
  <TitlesOfParts>
    <vt:vector size="17" baseType="lpstr">
      <vt:lpstr>Arial</vt:lpstr>
      <vt:lpstr>Calibri</vt:lpstr>
      <vt:lpstr>Gill Sans MT</vt:lpstr>
      <vt:lpstr>Mangal</vt:lpstr>
      <vt:lpstr>Gallery</vt:lpstr>
      <vt:lpstr>PowerPoint Presentation</vt:lpstr>
      <vt:lpstr>Why a “Hack-A-Thon”</vt:lpstr>
      <vt:lpstr>Overview of WorkGroup</vt:lpstr>
      <vt:lpstr>Method:</vt:lpstr>
      <vt:lpstr>ACTIVITY #1: Why are you here?  (7 mins)</vt:lpstr>
      <vt:lpstr>WHY DEVELOP An Interdisciplinary Public Interest Tech Curriculum AT CUNY?</vt:lpstr>
      <vt:lpstr>Capturing a “Pivotal Moment”</vt:lpstr>
      <vt:lpstr>CHALLENGE #1: (10 mins)</vt:lpstr>
      <vt:lpstr>CHALLENGE #2: (10 mins)</vt:lpstr>
      <vt:lpstr>Before switching to affinity groups</vt:lpstr>
      <vt:lpstr>Metachallenges:  Case examples FOR Affinity Groups (15 Mins) </vt:lpstr>
      <vt:lpstr>collective reflection AND NEXT STEPS: (10 mins)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Kathleen Cumiskey</dc:creator>
  <cp:lastModifiedBy>SmartBoard</cp:lastModifiedBy>
  <cp:revision>16</cp:revision>
  <dcterms:created xsi:type="dcterms:W3CDTF">2019-04-12T05:57:40Z</dcterms:created>
  <dcterms:modified xsi:type="dcterms:W3CDTF">2019-04-12T16:20:34Z</dcterms:modified>
</cp:coreProperties>
</file>