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305" r:id="rId2"/>
    <p:sldId id="294" r:id="rId3"/>
    <p:sldId id="298" r:id="rId4"/>
    <p:sldId id="303" r:id="rId5"/>
    <p:sldId id="287" r:id="rId6"/>
    <p:sldId id="299" r:id="rId7"/>
    <p:sldId id="307" r:id="rId8"/>
    <p:sldId id="288" r:id="rId9"/>
    <p:sldId id="306" r:id="rId10"/>
    <p:sldId id="308" r:id="rId11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opse frontspiece" id="{E0364707-3A42-4665-8695-7EC22E83AA14}">
          <p14:sldIdLst>
            <p14:sldId id="305"/>
            <p14:sldId id="294"/>
            <p14:sldId id="298"/>
            <p14:sldId id="303"/>
            <p14:sldId id="287"/>
            <p14:sldId id="299"/>
            <p14:sldId id="307"/>
            <p14:sldId id="288"/>
            <p14:sldId id="306"/>
            <p14:sldId id="30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sh" initials="JM" lastIdx="3" clrIdx="0">
    <p:extLst>
      <p:ext uri="{19B8F6BF-5375-455C-9EA6-DF929625EA0E}">
        <p15:presenceInfo xmlns:p15="http://schemas.microsoft.com/office/powerpoint/2012/main" userId="Jos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672F09"/>
    <a:srgbClr val="996633"/>
    <a:srgbClr val="EEB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286" autoAdjust="0"/>
  </p:normalViewPr>
  <p:slideViewPr>
    <p:cSldViewPr snapToGrid="0">
      <p:cViewPr>
        <p:scale>
          <a:sx n="70" d="100"/>
          <a:sy n="70" d="100"/>
        </p:scale>
        <p:origin x="871" y="31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3864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DE5FEA0-60BE-456B-B6EA-6777939FFDAF}" type="datetimeFigureOut">
              <a:rPr lang="en-US" smtClean="0"/>
              <a:t>3/16/2024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87CFC40-B456-4D43-9FA5-4E1E693411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068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CFC40-B456-4D43-9FA5-4E1E6934117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88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CFC40-B456-4D43-9FA5-4E1E6934117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889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0590-D49C-4C55-A35F-48FF17E9B033}" type="datetimeFigureOut">
              <a:rPr lang="en-US" smtClean="0"/>
              <a:t>3/16/2024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86CE2-04B5-46E1-B977-391BF4E870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25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0590-D49C-4C55-A35F-48FF17E9B033}" type="datetimeFigureOut">
              <a:rPr lang="en-US" smtClean="0"/>
              <a:t>3/16/2024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86CE2-04B5-46E1-B977-391BF4E870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458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0590-D49C-4C55-A35F-48FF17E9B033}" type="datetimeFigureOut">
              <a:rPr lang="en-US" smtClean="0"/>
              <a:t>3/16/2024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86CE2-04B5-46E1-B977-391BF4E870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634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0590-D49C-4C55-A35F-48FF17E9B033}" type="datetimeFigureOut">
              <a:rPr lang="en-US" smtClean="0"/>
              <a:t>3/16/2024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86CE2-04B5-46E1-B977-391BF4E870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436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0590-D49C-4C55-A35F-48FF17E9B033}" type="datetimeFigureOut">
              <a:rPr lang="en-US" smtClean="0"/>
              <a:t>3/16/2024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86CE2-04B5-46E1-B977-391BF4E870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523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0590-D49C-4C55-A35F-48FF17E9B033}" type="datetimeFigureOut">
              <a:rPr lang="en-US" smtClean="0"/>
              <a:t>3/16/2024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86CE2-04B5-46E1-B977-391BF4E870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596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0590-D49C-4C55-A35F-48FF17E9B033}" type="datetimeFigureOut">
              <a:rPr lang="en-US" smtClean="0"/>
              <a:t>3/16/2024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86CE2-04B5-46E1-B977-391BF4E870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774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0590-D49C-4C55-A35F-48FF17E9B033}" type="datetimeFigureOut">
              <a:rPr lang="en-US" smtClean="0"/>
              <a:t>3/16/2024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86CE2-04B5-46E1-B977-391BF4E870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770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0590-D49C-4C55-A35F-48FF17E9B033}" type="datetimeFigureOut">
              <a:rPr lang="en-US" smtClean="0"/>
              <a:t>3/16/2024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86CE2-04B5-46E1-B977-391BF4E870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614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0590-D49C-4C55-A35F-48FF17E9B033}" type="datetimeFigureOut">
              <a:rPr lang="en-US" smtClean="0"/>
              <a:t>3/16/2024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86CE2-04B5-46E1-B977-391BF4E870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048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0590-D49C-4C55-A35F-48FF17E9B033}" type="datetimeFigureOut">
              <a:rPr lang="en-US" smtClean="0"/>
              <a:t>3/16/2024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86CE2-04B5-46E1-B977-391BF4E870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543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0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50590-D49C-4C55-A35F-48FF17E9B033}" type="datetimeFigureOut">
              <a:rPr lang="en-US" smtClean="0"/>
              <a:t>3/16/2024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86CE2-04B5-46E1-B977-391BF4E870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792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microsoft.com/office/2007/relationships/hdphoto" Target="../media/hdphoto9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10.png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png"/><Relationship Id="rId7" Type="http://schemas.microsoft.com/office/2007/relationships/hdphoto" Target="../media/hdphoto8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microsoft.com/office/2007/relationships/hdphoto" Target="../media/hdphoto7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EB0AD002-3FA1-3CB0-D425-C352C6DA2D83}"/>
              </a:ext>
            </a:extLst>
          </p:cNvPr>
          <p:cNvGrpSpPr/>
          <p:nvPr/>
        </p:nvGrpSpPr>
        <p:grpSpPr>
          <a:xfrm>
            <a:off x="469373" y="406654"/>
            <a:ext cx="8318436" cy="6044692"/>
            <a:chOff x="679685" y="406654"/>
            <a:chExt cx="8318436" cy="6044692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DA015CF-9C78-365C-1EC3-0CA3092FDA58}"/>
                </a:ext>
              </a:extLst>
            </p:cNvPr>
            <p:cNvGrpSpPr/>
            <p:nvPr/>
          </p:nvGrpSpPr>
          <p:grpSpPr>
            <a:xfrm>
              <a:off x="679685" y="406654"/>
              <a:ext cx="7299544" cy="5858562"/>
              <a:chOff x="679685" y="406654"/>
              <a:chExt cx="7299544" cy="5858562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DA81E6CF-D474-1003-9C52-0C5507F901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duotone>
                  <a:prstClr val="black"/>
                  <a:srgbClr val="D9C3A5">
                    <a:tint val="50000"/>
                    <a:satMod val="180000"/>
                  </a:srgb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24000"/>
                        </a14:imgEffect>
                        <a14:imgEffect>
                          <a14:brightnessContrast bright="2000" contrast="1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79685" y="931322"/>
                <a:ext cx="3630904" cy="5333894"/>
              </a:xfrm>
              <a:prstGeom prst="rect">
                <a:avLst/>
              </a:prstGeom>
            </p:spPr>
          </p:pic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AB90C8DD-FEB3-FEAD-3AF3-FFD4C5C007B0}"/>
                  </a:ext>
                </a:extLst>
              </p:cNvPr>
              <p:cNvGrpSpPr/>
              <p:nvPr/>
            </p:nvGrpSpPr>
            <p:grpSpPr>
              <a:xfrm>
                <a:off x="3505332" y="406654"/>
                <a:ext cx="4473897" cy="1694287"/>
                <a:chOff x="2612704" y="90969"/>
                <a:chExt cx="4473897" cy="1694287"/>
              </a:xfrm>
            </p:grpSpPr>
            <p:pic>
              <p:nvPicPr>
                <p:cNvPr id="12" name="Picture 11">
                  <a:extLst>
                    <a:ext uri="{FF2B5EF4-FFF2-40B4-BE49-F238E27FC236}">
                      <a16:creationId xmlns:a16="http://schemas.microsoft.com/office/drawing/2014/main" id="{7315A857-C597-645E-4704-EEDF3ECFA0C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612704" y="90969"/>
                  <a:ext cx="4473897" cy="1694287"/>
                </a:xfrm>
                <a:prstGeom prst="rect">
                  <a:avLst/>
                </a:prstGeom>
              </p:spPr>
            </p:pic>
            <p:sp>
              <p:nvSpPr>
                <p:cNvPr id="13" name="Text Box 1">
                  <a:extLst>
                    <a:ext uri="{FF2B5EF4-FFF2-40B4-BE49-F238E27FC236}">
                      <a16:creationId xmlns:a16="http://schemas.microsoft.com/office/drawing/2014/main" id="{539A6D67-7BF2-6358-32B4-50E8208003AE}"/>
                    </a:ext>
                  </a:extLst>
                </p:cNvPr>
                <p:cNvSpPr txBox="1"/>
                <p:nvPr/>
              </p:nvSpPr>
              <p:spPr>
                <a:xfrm>
                  <a:off x="3884919" y="421866"/>
                  <a:ext cx="3147252" cy="542703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non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>
                    <a:lnSpc>
                      <a:spcPct val="20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2000" b="1" dirty="0">
                      <a:solidFill>
                        <a:srgbClr val="663300"/>
                      </a:solidFill>
                      <a:effectLst/>
                      <a:uFill>
                        <a:solidFill>
                          <a:srgbClr val="3A7C22"/>
                        </a:solidFill>
                      </a:uFill>
                      <a:latin typeface="Times New Roman" panose="02020603050405020304" pitchFamily="18" charset="0"/>
                      <a:ea typeface="Aptos" panose="020B0004020202020204" pitchFamily="34" charset="0"/>
                    </a:rPr>
                    <a:t>What was I thinking? </a:t>
                  </a:r>
                  <a:endParaRPr lang="en-US" sz="2000" dirty="0">
                    <a:solidFill>
                      <a:srgbClr val="000000"/>
                    </a:solidFill>
                    <a:effectLst/>
                    <a:uFill>
                      <a:solidFill>
                        <a:srgbClr val="3A7C22"/>
                      </a:solidFill>
                    </a:uFill>
                    <a:latin typeface="Times New Roman" panose="02020603050405020304" pitchFamily="18" charset="0"/>
                    <a:ea typeface="Aptos" panose="020B0004020202020204" pitchFamily="34" charset="0"/>
                  </a:endParaRPr>
                </a:p>
              </p:txBody>
            </p:sp>
          </p:grp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790B89A-6707-07FC-55E6-1ADF167C0757}"/>
                </a:ext>
              </a:extLst>
            </p:cNvPr>
            <p:cNvSpPr txBox="1"/>
            <p:nvPr/>
          </p:nvSpPr>
          <p:spPr>
            <a:xfrm>
              <a:off x="4419446" y="3118105"/>
              <a:ext cx="4578675" cy="960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000" b="1" dirty="0">
                  <a:solidFill>
                    <a:srgbClr val="66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The Mind of Thomas Jefferson</a:t>
              </a:r>
            </a:p>
            <a:p>
              <a:pPr algn="ctr">
                <a:lnSpc>
                  <a:spcPct val="150000"/>
                </a:lnSpc>
              </a:pPr>
              <a:r>
                <a:rPr lang="en-US" sz="2000" b="1" dirty="0">
                  <a:solidFill>
                    <a:srgbClr val="66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Peter S. Onuf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51CA05D8-BAC1-A49C-2D62-E64F5F23075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49346" y="4219775"/>
              <a:ext cx="1488458" cy="22315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35264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9490E3A-1669-FA43-22EA-9055A78549D6}"/>
              </a:ext>
            </a:extLst>
          </p:cNvPr>
          <p:cNvGrpSpPr/>
          <p:nvPr/>
        </p:nvGrpSpPr>
        <p:grpSpPr>
          <a:xfrm>
            <a:off x="1803922" y="833137"/>
            <a:ext cx="6005080" cy="5191726"/>
            <a:chOff x="1803922" y="833137"/>
            <a:chExt cx="6005080" cy="5191726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2B8D92F0-0758-44BC-46E0-0782FD09DE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03922" y="4647048"/>
              <a:ext cx="6005080" cy="1377815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46A529B-6EA3-B45A-2640-B60CDEE35E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8000" contrast="2000"/>
                      </a14:imgEffect>
                    </a14:imgLayer>
                  </a14:imgProps>
                </a:ext>
              </a:extLst>
            </a:blip>
            <a:srcRect l="1701" r="11253"/>
            <a:stretch/>
          </p:blipFill>
          <p:spPr>
            <a:xfrm>
              <a:off x="1893108" y="833137"/>
              <a:ext cx="5357784" cy="346221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686760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E9731413-BCE4-D1CD-5D61-1EE99B692C42}"/>
              </a:ext>
            </a:extLst>
          </p:cNvPr>
          <p:cNvGrpSpPr/>
          <p:nvPr/>
        </p:nvGrpSpPr>
        <p:grpSpPr>
          <a:xfrm>
            <a:off x="433410" y="156578"/>
            <a:ext cx="8277180" cy="6268952"/>
            <a:chOff x="433410" y="156578"/>
            <a:chExt cx="8277180" cy="626895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D338B63-559C-FE5C-F303-648DADDEF0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52370"/>
            <a:stretch/>
          </p:blipFill>
          <p:spPr>
            <a:xfrm>
              <a:off x="2049344" y="156578"/>
              <a:ext cx="5010335" cy="134217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83870CF-7D44-763A-B7C4-B6705ECBE8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3709"/>
            <a:stretch/>
          </p:blipFill>
          <p:spPr>
            <a:xfrm>
              <a:off x="1296775" y="4880136"/>
              <a:ext cx="2193147" cy="150466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155271E-CD5D-ACCC-FEF5-0D748DB9891C}"/>
                </a:ext>
              </a:extLst>
            </p:cNvPr>
            <p:cNvGrpSpPr/>
            <p:nvPr/>
          </p:nvGrpSpPr>
          <p:grpSpPr>
            <a:xfrm>
              <a:off x="5346470" y="1907531"/>
              <a:ext cx="3364120" cy="4517999"/>
              <a:chOff x="458213" y="1828610"/>
              <a:chExt cx="3364120" cy="4517999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06CED793-7F0E-4CD1-36C3-DA561C233D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11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458213" y="1828610"/>
                <a:ext cx="3182263" cy="4133278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31AAF60-995C-A2DF-1E5E-97670BD6A0C6}"/>
                  </a:ext>
                </a:extLst>
              </p:cNvPr>
              <p:cNvSpPr txBox="1"/>
              <p:nvPr/>
            </p:nvSpPr>
            <p:spPr>
              <a:xfrm>
                <a:off x="476501" y="5961888"/>
                <a:ext cx="3345832" cy="3847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900" b="1" dirty="0">
                    <a:solidFill>
                      <a:srgbClr val="6633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Franklin, Adams &amp; Jefferson</a:t>
                </a:r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CB1D21A-1048-FA61-C08D-76ABD9A0FF72}"/>
                </a:ext>
              </a:extLst>
            </p:cNvPr>
            <p:cNvSpPr txBox="1"/>
            <p:nvPr/>
          </p:nvSpPr>
          <p:spPr>
            <a:xfrm>
              <a:off x="433410" y="2134451"/>
              <a:ext cx="4570325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sz="1800" b="1" dirty="0">
                  <a:solidFill>
                    <a:srgbClr val="663300"/>
                  </a:solidFill>
                  <a:effectLst/>
                  <a:latin typeface="Times New Roman" panose="02020603050405020304" pitchFamily="18" charset="0"/>
                  <a:ea typeface="Aptos" panose="020B0004020202020204" pitchFamily="34" charset="0"/>
                </a:rPr>
                <a:t>Onuf’s thesis: </a:t>
              </a:r>
              <a:r>
                <a:rPr lang="en-US" b="1" dirty="0">
                  <a:solidFill>
                    <a:srgbClr val="663300"/>
                  </a:solidFill>
                  <a:latin typeface="Times New Roman" panose="02020603050405020304" pitchFamily="18" charset="0"/>
                  <a:ea typeface="Aptos" panose="020B0004020202020204" pitchFamily="34" charset="0"/>
                </a:rPr>
                <a:t>Penetrating </a:t>
              </a:r>
              <a:r>
                <a:rPr lang="en-US" sz="1800" b="1" dirty="0">
                  <a:solidFill>
                    <a:srgbClr val="663300"/>
                  </a:solidFill>
                  <a:effectLst/>
                  <a:latin typeface="Times New Roman" panose="02020603050405020304" pitchFamily="18" charset="0"/>
                  <a:ea typeface="Aptos" panose="020B0004020202020204" pitchFamily="34" charset="0"/>
                </a:rPr>
                <a:t>Jefferson’s mind is no mean feat.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sz="1800" b="1" dirty="0">
                  <a:solidFill>
                    <a:srgbClr val="663300"/>
                  </a:solidFill>
                  <a:effectLst/>
                  <a:latin typeface="Times New Roman" panose="02020603050405020304" pitchFamily="18" charset="0"/>
                  <a:ea typeface="Aptos" panose="020B0004020202020204" pitchFamily="34" charset="0"/>
                </a:rPr>
                <a:t>“this impenetrability is as much a function of  [many historians’] unwillingness to probe as of their subject’s unwillingness to be probed.”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sz="1800" b="1" dirty="0">
                  <a:solidFill>
                    <a:srgbClr val="663300"/>
                  </a:solidFill>
                  <a:effectLst/>
                  <a:latin typeface="Times New Roman" panose="02020603050405020304" pitchFamily="18" charset="0"/>
                  <a:ea typeface="Aptos" panose="020B0004020202020204" pitchFamily="34" charset="0"/>
                </a:rPr>
                <a:t>Multiple personas converse and argue with and persuade each other. 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endParaRPr lang="en-US" dirty="0">
                <a:solidFill>
                  <a:srgbClr val="663300"/>
                </a:solidFill>
                <a:latin typeface="Times New Roman" panose="02020603050405020304" pitchFamily="18" charset="0"/>
              </a:endParaRPr>
            </a:p>
            <a:p>
              <a:pPr marL="285750" indent="-285750">
                <a:buFont typeface="Wingdings" panose="05000000000000000000" pitchFamily="2" charset="2"/>
                <a:buChar char="Ø"/>
              </a:pPr>
              <a:endParaRPr lang="en-US" dirty="0">
                <a:solidFill>
                  <a:srgbClr val="6633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690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65D7AAD8-E7B7-047D-84B9-0374588EEB9B}"/>
              </a:ext>
            </a:extLst>
          </p:cNvPr>
          <p:cNvGrpSpPr/>
          <p:nvPr/>
        </p:nvGrpSpPr>
        <p:grpSpPr>
          <a:xfrm>
            <a:off x="965345" y="621792"/>
            <a:ext cx="7508532" cy="5338910"/>
            <a:chOff x="745889" y="274320"/>
            <a:chExt cx="7508532" cy="5338910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AB19D17B-E0F1-9285-0B68-E8566042446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7375" y="274320"/>
              <a:ext cx="7387046" cy="397764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2B274F9-27D1-715B-4A04-FB91167E81BD}"/>
                </a:ext>
              </a:extLst>
            </p:cNvPr>
            <p:cNvSpPr txBox="1"/>
            <p:nvPr/>
          </p:nvSpPr>
          <p:spPr>
            <a:xfrm>
              <a:off x="745889" y="4251960"/>
              <a:ext cx="7508532" cy="13612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900" dirty="0">
                  <a:solidFill>
                    <a:srgbClr val="663300"/>
                  </a:solidFill>
                  <a:effectLst/>
                  <a:uFill>
                    <a:solidFill>
                      <a:srgbClr val="3A7C22"/>
                    </a:solidFill>
                  </a:uFill>
                  <a:latin typeface="Times New Roman" panose="02020603050405020304" pitchFamily="18" charset="0"/>
                  <a:ea typeface="Aptos" panose="020B0004020202020204" pitchFamily="34" charset="0"/>
                </a:rPr>
                <a:t>“[W]e live in a radically diﬀerent world than Jeﬀerson’s, yet . . . it must remain inextricably linked to ours . . . .</a:t>
              </a:r>
              <a:r>
                <a:rPr lang="en-US" sz="1900" dirty="0">
                  <a:solidFill>
                    <a:srgbClr val="663300"/>
                  </a:solidFill>
                  <a:effectLst/>
                  <a:latin typeface="Times New Roman" panose="02020603050405020304" pitchFamily="18" charset="0"/>
                  <a:ea typeface="Aptos" panose="020B0004020202020204" pitchFamily="34" charset="0"/>
                </a:rPr>
                <a:t>The historian’s role is to protect us against facile appropriations of the past to serve present purposes.”</a:t>
              </a:r>
              <a:endParaRPr lang="en-US" sz="1900" dirty="0">
                <a:solidFill>
                  <a:srgbClr val="6633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1719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6769E7E-E604-92BA-5339-6C367848C881}"/>
              </a:ext>
            </a:extLst>
          </p:cNvPr>
          <p:cNvSpPr txBox="1"/>
          <p:nvPr/>
        </p:nvSpPr>
        <p:spPr>
          <a:xfrm>
            <a:off x="1327696" y="899894"/>
            <a:ext cx="64886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6633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The most salient subjects in this neatly structured book are </a:t>
            </a:r>
            <a:endParaRPr lang="en-US" b="1" dirty="0">
              <a:solidFill>
                <a:srgbClr val="663300"/>
              </a:solidFill>
              <a:latin typeface="Times New Roman" panose="02020603050405020304" pitchFamily="18" charset="0"/>
              <a:ea typeface="Aptos" panose="020B0004020202020204" pitchFamily="34" charset="0"/>
            </a:endParaRPr>
          </a:p>
          <a:p>
            <a:r>
              <a:rPr lang="en-US" sz="1800" b="1" dirty="0">
                <a:solidFill>
                  <a:srgbClr val="6633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the Declaration, race, slavery, religious freedom and education.</a:t>
            </a:r>
            <a:endParaRPr lang="en-US" b="1" dirty="0">
              <a:solidFill>
                <a:srgbClr val="6633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163129-31FA-9EA8-A58A-1E7CD89EC5E6}"/>
              </a:ext>
            </a:extLst>
          </p:cNvPr>
          <p:cNvSpPr txBox="1"/>
          <p:nvPr/>
        </p:nvSpPr>
        <p:spPr>
          <a:xfrm>
            <a:off x="920261" y="1811948"/>
            <a:ext cx="7303478" cy="3660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400050" algn="l"/>
                <a:tab pos="457200" algn="l"/>
                <a:tab pos="4760595" algn="l"/>
              </a:tabLst>
            </a:pPr>
            <a:r>
              <a:rPr lang="en-US" sz="1800" dirty="0">
                <a:solidFill>
                  <a:srgbClr val="663300"/>
                </a:solidFill>
                <a:effectLst/>
                <a:uFill>
                  <a:solidFill>
                    <a:srgbClr val="3A7C22"/>
                  </a:solidFill>
                </a:uFill>
                <a:latin typeface="Times New Roman" panose="02020603050405020304" pitchFamily="18" charset="0"/>
                <a:ea typeface="Aptos" panose="020B0004020202020204" pitchFamily="34" charset="0"/>
              </a:rPr>
              <a:t>The Declaration was the Big Bang, “the opening salvo of a great struggle to liberate humanity from the tyrannies of the past.”</a:t>
            </a:r>
          </a:p>
          <a:p>
            <a:pPr marL="342900" marR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400050" algn="l"/>
                <a:tab pos="457200" algn="l"/>
                <a:tab pos="4760595" algn="l"/>
              </a:tabLst>
            </a:pPr>
            <a:r>
              <a:rPr lang="en-US" sz="1800" dirty="0">
                <a:solidFill>
                  <a:srgbClr val="663300"/>
                </a:solidFill>
                <a:effectLst/>
                <a:uFill>
                  <a:solidFill>
                    <a:srgbClr val="3A7C22"/>
                  </a:solidFill>
                </a:uFill>
                <a:latin typeface="Times New Roman" panose="02020603050405020304" pitchFamily="18" charset="0"/>
                <a:ea typeface="Aptos" panose="020B0004020202020204" pitchFamily="34" charset="0"/>
              </a:rPr>
              <a:t>Jefferson invented America. </a:t>
            </a:r>
          </a:p>
          <a:p>
            <a:pPr marL="285750" marR="0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400050" algn="l"/>
                <a:tab pos="457200" algn="l"/>
                <a:tab pos="4760595" algn="l"/>
              </a:tabLst>
            </a:pPr>
            <a:r>
              <a:rPr lang="en-US" sz="1800" dirty="0">
                <a:solidFill>
                  <a:srgbClr val="663300"/>
                </a:solidFill>
                <a:effectLst/>
                <a:uFill>
                  <a:solidFill>
                    <a:srgbClr val="3A7C22"/>
                  </a:solidFill>
                </a:uFill>
                <a:latin typeface="Times New Roman" panose="02020603050405020304" pitchFamily="18" charset="0"/>
                <a:ea typeface="Aptos" panose="020B0004020202020204" pitchFamily="34" charset="0"/>
              </a:rPr>
              <a:t>He proclaimed the vision of a self-governing people</a:t>
            </a:r>
            <a:endParaRPr lang="en-US" dirty="0">
              <a:solidFill>
                <a:srgbClr val="663300"/>
              </a:solidFill>
              <a:uFill>
                <a:solidFill>
                  <a:srgbClr val="3A7C22"/>
                </a:solidFill>
              </a:uFill>
              <a:latin typeface="Times New Roman" panose="02020603050405020304" pitchFamily="18" charset="0"/>
              <a:ea typeface="Aptos" panose="020B0004020202020204" pitchFamily="34" charset="0"/>
            </a:endParaRPr>
          </a:p>
          <a:p>
            <a:pPr marL="285750" marR="0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400050" algn="l"/>
                <a:tab pos="457200" algn="l"/>
                <a:tab pos="4760595" algn="l"/>
              </a:tabLst>
            </a:pPr>
            <a:r>
              <a:rPr lang="en-US" sz="1800" dirty="0">
                <a:solidFill>
                  <a:srgbClr val="663300"/>
                </a:solidFill>
                <a:effectLst/>
                <a:uFill>
                  <a:solidFill>
                    <a:srgbClr val="3A7C22"/>
                  </a:solidFill>
                </a:uFill>
                <a:latin typeface="Times New Roman" panose="02020603050405020304" pitchFamily="18" charset="0"/>
                <a:ea typeface="Aptos" panose="020B0004020202020204" pitchFamily="34" charset="0"/>
              </a:rPr>
              <a:t>Inviolate rights granted not by a fickle monarch, but inherent in “The Laws of Nature and of Nature’s God.”</a:t>
            </a:r>
          </a:p>
          <a:p>
            <a:pPr marL="285750" marR="0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400050" algn="l"/>
                <a:tab pos="457200" algn="l"/>
                <a:tab pos="4760595" algn="l"/>
              </a:tabLst>
            </a:pPr>
            <a:r>
              <a:rPr lang="en-US" sz="1800" dirty="0">
                <a:solidFill>
                  <a:srgbClr val="663300"/>
                </a:solidFill>
                <a:effectLst/>
                <a:uFill>
                  <a:solidFill>
                    <a:srgbClr val="3A7C22"/>
                  </a:solidFill>
                </a:uFill>
                <a:latin typeface="Times New Roman" panose="02020603050405020304" pitchFamily="18" charset="0"/>
                <a:ea typeface="Aptos" panose="020B0004020202020204" pitchFamily="34" charset="0"/>
              </a:rPr>
              <a:t> The spiritual copyright on this eloquent, pragmatic, succinct document will never expire. 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effectLst/>
                <a:uFill>
                  <a:solidFill>
                    <a:srgbClr val="3A7C22"/>
                  </a:solidFill>
                </a:uFill>
                <a:latin typeface="Times New Roman" panose="02020603050405020304" pitchFamily="18" charset="0"/>
                <a:ea typeface="Aptos" panose="020B000402020202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863704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7FDD941-99D9-E78C-4D33-AEAF27E45FAD}"/>
              </a:ext>
            </a:extLst>
          </p:cNvPr>
          <p:cNvGrpSpPr/>
          <p:nvPr/>
        </p:nvGrpSpPr>
        <p:grpSpPr>
          <a:xfrm>
            <a:off x="5100266" y="546329"/>
            <a:ext cx="3771696" cy="5765342"/>
            <a:chOff x="800304" y="415482"/>
            <a:chExt cx="3771696" cy="5765342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45D6211-A9B9-10D9-D764-6438F3FF20DD}"/>
                </a:ext>
              </a:extLst>
            </p:cNvPr>
            <p:cNvSpPr txBox="1"/>
            <p:nvPr/>
          </p:nvSpPr>
          <p:spPr>
            <a:xfrm>
              <a:off x="834424" y="3226169"/>
              <a:ext cx="3697519" cy="2954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550" b="1" dirty="0">
                  <a:solidFill>
                    <a:srgbClr val="663300"/>
                  </a:solidFill>
                  <a:effectLst/>
                  <a:uFill>
                    <a:solidFill>
                      <a:srgbClr val="3A7C22"/>
                    </a:solidFill>
                  </a:uFill>
                  <a:latin typeface="Times New Roman" panose="02020603050405020304" pitchFamily="18" charset="0"/>
                  <a:ea typeface="Aptos" panose="020B0004020202020204" pitchFamily="34" charset="0"/>
                </a:rPr>
                <a:t>Here was buried</a:t>
              </a:r>
            </a:p>
            <a:p>
              <a:pPr marL="0" marR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550" b="1" dirty="0">
                  <a:solidFill>
                    <a:srgbClr val="663300"/>
                  </a:solidFill>
                  <a:effectLst/>
                  <a:uFill>
                    <a:solidFill>
                      <a:srgbClr val="3A7C22"/>
                    </a:solidFill>
                  </a:uFill>
                  <a:latin typeface="Times New Roman" panose="02020603050405020304" pitchFamily="18" charset="0"/>
                  <a:ea typeface="Aptos" panose="020B0004020202020204" pitchFamily="34" charset="0"/>
                </a:rPr>
                <a:t>Thomas Jefferson</a:t>
              </a:r>
            </a:p>
            <a:p>
              <a:pPr marL="0" marR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550" b="1" dirty="0">
                  <a:solidFill>
                    <a:srgbClr val="663300"/>
                  </a:solidFill>
                  <a:effectLst/>
                  <a:uFill>
                    <a:solidFill>
                      <a:srgbClr val="3A7C22"/>
                    </a:solidFill>
                  </a:uFill>
                  <a:latin typeface="Times New Roman" panose="02020603050405020304" pitchFamily="18" charset="0"/>
                  <a:ea typeface="Aptos" panose="020B0004020202020204" pitchFamily="34" charset="0"/>
                </a:rPr>
                <a:t>Author of the Declaration of American Independence</a:t>
              </a:r>
            </a:p>
            <a:p>
              <a:pPr marL="0" marR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550" b="1" dirty="0">
                  <a:solidFill>
                    <a:srgbClr val="663300"/>
                  </a:solidFill>
                  <a:effectLst/>
                  <a:uFill>
                    <a:solidFill>
                      <a:srgbClr val="3A7C22"/>
                    </a:solidFill>
                  </a:uFill>
                  <a:latin typeface="Times New Roman" panose="02020603050405020304" pitchFamily="18" charset="0"/>
                  <a:ea typeface="Aptos" panose="020B0004020202020204" pitchFamily="34" charset="0"/>
                </a:rPr>
                <a:t>of the Statute of Virginia for Religious Freedom</a:t>
              </a:r>
            </a:p>
            <a:p>
              <a:pPr marL="0" marR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550" b="1" dirty="0">
                  <a:solidFill>
                    <a:srgbClr val="663300"/>
                  </a:solidFill>
                  <a:effectLst/>
                  <a:uFill>
                    <a:solidFill>
                      <a:srgbClr val="3A7C22"/>
                    </a:solidFill>
                  </a:uFill>
                  <a:latin typeface="Times New Roman" panose="02020603050405020304" pitchFamily="18" charset="0"/>
                  <a:ea typeface="Aptos" panose="020B0004020202020204" pitchFamily="34" charset="0"/>
                </a:rPr>
                <a:t>&amp; Father of the University of Virginia</a:t>
              </a:r>
            </a:p>
            <a:p>
              <a:endParaRPr lang="en-US" dirty="0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9F000C8-E899-F0C1-9D83-BA0AB68F0E9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colorTemperature colorTemp="8800"/>
                      </a14:imgEffect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304" y="415482"/>
              <a:ext cx="3771696" cy="266208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0CF71C9-5208-1662-DB3B-2611FA379C7E}"/>
              </a:ext>
            </a:extLst>
          </p:cNvPr>
          <p:cNvGrpSpPr/>
          <p:nvPr/>
        </p:nvGrpSpPr>
        <p:grpSpPr>
          <a:xfrm>
            <a:off x="268166" y="644036"/>
            <a:ext cx="4372979" cy="5595516"/>
            <a:chOff x="283800" y="673765"/>
            <a:chExt cx="4372979" cy="559551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99DFE1E-7BD0-4D00-ACA6-B6648A11EFF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25000"/>
                      </a14:imgEffect>
                      <a14:imgEffect>
                        <a14:colorTemperature colorTemp="7200"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55615" y="1513003"/>
              <a:ext cx="3829348" cy="475627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0A39FE8-3408-DA99-1A06-761D4918BF79}"/>
                </a:ext>
              </a:extLst>
            </p:cNvPr>
            <p:cNvSpPr txBox="1"/>
            <p:nvPr/>
          </p:nvSpPr>
          <p:spPr>
            <a:xfrm>
              <a:off x="283800" y="673765"/>
              <a:ext cx="4372979" cy="5693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550" b="1" dirty="0">
                  <a:solidFill>
                    <a:srgbClr val="663300"/>
                  </a:solidFill>
                  <a:effectLst/>
                  <a:latin typeface="Times New Roman" panose="02020603050405020304" pitchFamily="18" charset="0"/>
                  <a:ea typeface="Aptos" panose="020B0004020202020204" pitchFamily="34" charset="0"/>
                </a:rPr>
                <a:t>The clean lines of this unadorned obelisk project his ideal of the free, earthbound yeoman farmer. </a:t>
              </a:r>
              <a:endParaRPr lang="en-US" sz="1550" b="1" dirty="0">
                <a:solidFill>
                  <a:srgbClr val="6633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275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A0BBA561-0216-4414-D10C-D0F4A77BC0D5}"/>
              </a:ext>
            </a:extLst>
          </p:cNvPr>
          <p:cNvSpPr txBox="1"/>
          <p:nvPr/>
        </p:nvSpPr>
        <p:spPr>
          <a:xfrm>
            <a:off x="933937" y="1218921"/>
            <a:ext cx="28526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Road to Monticello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F0ACBAB-828E-10A8-F7A2-920294C12763}"/>
              </a:ext>
            </a:extLst>
          </p:cNvPr>
          <p:cNvSpPr txBox="1"/>
          <p:nvPr/>
        </p:nvSpPr>
        <p:spPr>
          <a:xfrm>
            <a:off x="4599354" y="4117222"/>
            <a:ext cx="4251571" cy="2007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700" b="1" dirty="0">
                <a:solidFill>
                  <a:srgbClr val="663300"/>
                </a:solidFill>
                <a:effectLst/>
                <a:uFill>
                  <a:solidFill>
                    <a:srgbClr val="3A7C22"/>
                  </a:solidFill>
                </a:uFill>
                <a:latin typeface="Times New Roman" panose="02020603050405020304" pitchFamily="18" charset="0"/>
                <a:ea typeface="Aptos" panose="020B0004020202020204" pitchFamily="34" charset="0"/>
              </a:rPr>
              <a:t>History does not draw straight lines</a:t>
            </a:r>
          </a:p>
          <a:p>
            <a:pPr marL="285750" marR="0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700" b="1" dirty="0">
                <a:solidFill>
                  <a:srgbClr val="663300"/>
                </a:solidFill>
                <a:uFill>
                  <a:solidFill>
                    <a:srgbClr val="3A7C22"/>
                  </a:solidFill>
                </a:uFill>
                <a:latin typeface="Times New Roman" panose="02020603050405020304" pitchFamily="18" charset="0"/>
                <a:ea typeface="Aptos" panose="020B0004020202020204" pitchFamily="34" charset="0"/>
              </a:rPr>
              <a:t>I</a:t>
            </a:r>
            <a:r>
              <a:rPr lang="en-US" sz="1700" b="1" dirty="0">
                <a:solidFill>
                  <a:srgbClr val="663300"/>
                </a:solidFill>
                <a:effectLst/>
                <a:uFill>
                  <a:solidFill>
                    <a:srgbClr val="3A7C22"/>
                  </a:solidFill>
                </a:uFill>
                <a:latin typeface="Times New Roman" panose="02020603050405020304" pitchFamily="18" charset="0"/>
                <a:ea typeface="Aptos" panose="020B0004020202020204" pitchFamily="34" charset="0"/>
              </a:rPr>
              <a:t>t is an unwieldy and simultaneously centripetal and centrifugal.</a:t>
            </a:r>
          </a:p>
          <a:p>
            <a:pPr marL="285750" marR="0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700" b="1" dirty="0">
                <a:solidFill>
                  <a:srgbClr val="663300"/>
                </a:solidFill>
                <a:effectLst/>
                <a:uFill>
                  <a:solidFill>
                    <a:srgbClr val="3A7C22"/>
                  </a:solidFill>
                </a:uFill>
                <a:latin typeface="Times New Roman" panose="02020603050405020304" pitchFamily="18" charset="0"/>
                <a:ea typeface="Aptos" panose="020B0004020202020204" pitchFamily="34" charset="0"/>
              </a:rPr>
              <a:t>Annette Gordon-Reed and Peter Onuf can </a:t>
            </a:r>
            <a:r>
              <a:rPr lang="en-US" sz="1700" b="1" dirty="0">
                <a:solidFill>
                  <a:srgbClr val="663300"/>
                </a:solidFill>
                <a:uFill>
                  <a:solidFill>
                    <a:srgbClr val="3A7C22"/>
                  </a:solidFill>
                </a:uFill>
                <a:latin typeface="Times New Roman" panose="02020603050405020304" pitchFamily="18" charset="0"/>
                <a:ea typeface="Aptos" panose="020B0004020202020204" pitchFamily="34" charset="0"/>
              </a:rPr>
              <a:t>handle </a:t>
            </a:r>
            <a:r>
              <a:rPr lang="en-US" sz="1700" b="1" dirty="0">
                <a:solidFill>
                  <a:srgbClr val="663300"/>
                </a:solidFill>
                <a:effectLst/>
                <a:uFill>
                  <a:solidFill>
                    <a:srgbClr val="3A7C22"/>
                  </a:solidFill>
                </a:uFill>
                <a:latin typeface="Times New Roman" panose="02020603050405020304" pitchFamily="18" charset="0"/>
                <a:ea typeface="Aptos" panose="020B0004020202020204" pitchFamily="34" charset="0"/>
              </a:rPr>
              <a:t>centripetal and centrifugal. 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D6C2ABC-EF43-07D7-437C-EB43EF990C72}"/>
              </a:ext>
            </a:extLst>
          </p:cNvPr>
          <p:cNvGrpSpPr/>
          <p:nvPr/>
        </p:nvGrpSpPr>
        <p:grpSpPr>
          <a:xfrm>
            <a:off x="4196869" y="367455"/>
            <a:ext cx="4654056" cy="3225390"/>
            <a:chOff x="379049" y="438179"/>
            <a:chExt cx="4654056" cy="3225390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A4E6F8F1-9B6C-CB5B-1C7C-D530B9B9BE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000"/>
                      </a14:imgEffect>
                      <a14:imgEffect>
                        <a14:saturation sat="112000"/>
                      </a14:imgEffect>
                    </a14:imgLayer>
                  </a14:imgProps>
                </a:ext>
              </a:extLst>
            </a:blip>
            <a:srcRect l="2107" t="2747" r="2168" b="2879"/>
            <a:stretch/>
          </p:blipFill>
          <p:spPr>
            <a:xfrm>
              <a:off x="379049" y="438179"/>
              <a:ext cx="4454770" cy="295421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3FF8CF-B91E-7AEF-5337-945D6CC503D2}"/>
                </a:ext>
              </a:extLst>
            </p:cNvPr>
            <p:cNvSpPr txBox="1"/>
            <p:nvPr/>
          </p:nvSpPr>
          <p:spPr>
            <a:xfrm>
              <a:off x="1023813" y="3355792"/>
              <a:ext cx="4009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66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Jefferson’s sketch of the First Monticello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4454EC8-DD3F-4A86-B2DE-0F06DF9D408A}"/>
              </a:ext>
            </a:extLst>
          </p:cNvPr>
          <p:cNvGrpSpPr/>
          <p:nvPr/>
        </p:nvGrpSpPr>
        <p:grpSpPr>
          <a:xfrm>
            <a:off x="80110" y="2988547"/>
            <a:ext cx="3751387" cy="3325487"/>
            <a:chOff x="80110" y="2988547"/>
            <a:chExt cx="3751387" cy="3325487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75D1745-0A97-4D7B-DFDD-86AE59CACB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994" t="25072" b="14644"/>
            <a:stretch/>
          </p:blipFill>
          <p:spPr>
            <a:xfrm>
              <a:off x="80110" y="2988547"/>
              <a:ext cx="3751387" cy="3325487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6C85F78-6365-4A0E-DC10-83419ADB8133}"/>
                </a:ext>
              </a:extLst>
            </p:cNvPr>
            <p:cNvSpPr txBox="1"/>
            <p:nvPr/>
          </p:nvSpPr>
          <p:spPr>
            <a:xfrm>
              <a:off x="847967" y="5975480"/>
              <a:ext cx="24149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66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AGR/PSO World Tour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648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806D53D-C64E-911A-E928-F42F8BA93B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96859" y="334532"/>
            <a:ext cx="4570535" cy="34279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F69D0D3-3FB0-456D-32ED-1EF5554617E7}"/>
              </a:ext>
            </a:extLst>
          </p:cNvPr>
          <p:cNvSpPr txBox="1"/>
          <p:nvPr/>
        </p:nvSpPr>
        <p:spPr>
          <a:xfrm>
            <a:off x="633044" y="1872980"/>
            <a:ext cx="3837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replica of Sally Hemmings’ cabin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71AD07A-BBCE-3939-0629-23A9C740954E}"/>
              </a:ext>
            </a:extLst>
          </p:cNvPr>
          <p:cNvGrpSpPr/>
          <p:nvPr/>
        </p:nvGrpSpPr>
        <p:grpSpPr>
          <a:xfrm>
            <a:off x="1101233" y="3780760"/>
            <a:ext cx="7113468" cy="2576341"/>
            <a:chOff x="812797" y="3908050"/>
            <a:chExt cx="7113468" cy="257634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94D33E4-B25F-B268-73B2-44449264A0D7}"/>
                </a:ext>
              </a:extLst>
            </p:cNvPr>
            <p:cNvSpPr txBox="1"/>
            <p:nvPr/>
          </p:nvSpPr>
          <p:spPr>
            <a:xfrm>
              <a:off x="820613" y="4220310"/>
              <a:ext cx="7105652" cy="2264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srgbClr val="663300"/>
                  </a:solidFill>
                  <a:effectLst/>
                  <a:uFill>
                    <a:solidFill>
                      <a:srgbClr val="3A7C22"/>
                    </a:solidFill>
                  </a:uFill>
                  <a:latin typeface="Times New Roman" panose="02020603050405020304" pitchFamily="18" charset="0"/>
                  <a:ea typeface="Aptos" panose="020B0004020202020204" pitchFamily="34" charset="0"/>
                </a:rPr>
                <a:t>I suspect that Jeﬀerson was not gripped by guilt over slavery . . . [He was not] . . .  inescapably tormented by his . . . failure to [act] . . . against it.  [He was ]evidently satisﬁed with the self he so arduously fashioned, not a guilt-ridden schizophrenic . . Jeﬀerson’s moral sense worked . . . not to . . . reconcile or suppress . . . . what we . . . see as fundamental, irreconcilable personal conﬂicts but rather to underwrite an abiding self-assurance that verged on self-righteousness.” 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16EB0FC-D1F4-03AD-1B28-E8F3813B1CB2}"/>
                </a:ext>
              </a:extLst>
            </p:cNvPr>
            <p:cNvSpPr txBox="1"/>
            <p:nvPr/>
          </p:nvSpPr>
          <p:spPr>
            <a:xfrm>
              <a:off x="812797" y="3908050"/>
              <a:ext cx="27119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66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Cognitive dissonance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8385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brightnessContrast bright="-3000"/>
                    </a14:imgEffect>
                  </a14:imgLayer>
                </a14:imgProps>
              </a:ext>
            </a:extLst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C7114B1-6BE3-41D2-B330-9565BB25B2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6" y="2310"/>
            <a:ext cx="12601" cy="1260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714BC69-EAA2-464D-CEF9-5D7D09032628}"/>
              </a:ext>
            </a:extLst>
          </p:cNvPr>
          <p:cNvSpPr txBox="1"/>
          <p:nvPr/>
        </p:nvSpPr>
        <p:spPr>
          <a:xfrm>
            <a:off x="2858677" y="5889847"/>
            <a:ext cx="48623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Charlottesville Central Gazette January 15, 1827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562B193-0E50-7335-12BD-E490E9470579}"/>
              </a:ext>
            </a:extLst>
          </p:cNvPr>
          <p:cNvGrpSpPr/>
          <p:nvPr/>
        </p:nvGrpSpPr>
        <p:grpSpPr>
          <a:xfrm>
            <a:off x="1422984" y="358983"/>
            <a:ext cx="7011372" cy="5400603"/>
            <a:chOff x="1422984" y="358983"/>
            <a:chExt cx="7011372" cy="5400603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75C5557-3611-DEAD-78E0-7C094D32903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15000"/>
                      </a14:imgEffect>
                      <a14:imgEffect>
                        <a14:brightnessContrast bright="15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484707" y="2278673"/>
              <a:ext cx="5236309" cy="3480913"/>
            </a:xfrm>
            <a:prstGeom prst="rect">
              <a:avLst/>
            </a:prstGeom>
            <a:ln w="38100">
              <a:solidFill>
                <a:srgbClr val="672F09"/>
              </a:solidFill>
            </a:ln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F16860F5-A9BF-6DBC-9E54-DA650EAD8DA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422984" y="358983"/>
              <a:ext cx="7011372" cy="19196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79821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D6CF8CDB-CECE-EA36-7D53-B1CACD202E43}"/>
              </a:ext>
            </a:extLst>
          </p:cNvPr>
          <p:cNvGrpSpPr/>
          <p:nvPr/>
        </p:nvGrpSpPr>
        <p:grpSpPr>
          <a:xfrm>
            <a:off x="388816" y="1378633"/>
            <a:ext cx="8366368" cy="3982116"/>
            <a:chOff x="388816" y="495495"/>
            <a:chExt cx="8366368" cy="3982116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963BDC5-203B-DC17-13F2-08729699B59B}"/>
                </a:ext>
              </a:extLst>
            </p:cNvPr>
            <p:cNvSpPr txBox="1"/>
            <p:nvPr/>
          </p:nvSpPr>
          <p:spPr>
            <a:xfrm>
              <a:off x="4843584" y="695550"/>
              <a:ext cx="3911600" cy="378206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dirty="0">
                  <a:solidFill>
                    <a:srgbClr val="66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Potential buyers included Thomas Jefferson’s family and friends, professors from the recently opened University of Virginia, a man formerly enslaved at Monticello, and the free relatives of enslaved persons about to be sold.</a:t>
              </a:r>
            </a:p>
            <a:p>
              <a:pPr>
                <a:lnSpc>
                  <a:spcPct val="150000"/>
                </a:lnSpc>
              </a:pPr>
              <a:r>
                <a:rPr lang="en-US" dirty="0">
                  <a:solidFill>
                    <a:srgbClr val="66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 total, nearly 100 people were sold in bidding that took place over five days. 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65DB3D7-93B1-F8EA-D679-92AC24111523}"/>
                </a:ext>
              </a:extLst>
            </p:cNvPr>
            <p:cNvGrpSpPr/>
            <p:nvPr/>
          </p:nvGrpSpPr>
          <p:grpSpPr>
            <a:xfrm>
              <a:off x="388816" y="495495"/>
              <a:ext cx="4953663" cy="3543502"/>
              <a:chOff x="1959708" y="664368"/>
              <a:chExt cx="4953663" cy="3543502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16E9A7DF-E278-3F74-5E1D-8A306EAECE6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duotone>
                  <a:prstClr val="black"/>
                  <a:srgbClr val="D9C3A5">
                    <a:tint val="50000"/>
                    <a:satMod val="180000"/>
                  </a:srgb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301" r="26496"/>
              <a:stretch/>
            </p:blipFill>
            <p:spPr>
              <a:xfrm>
                <a:off x="1959708" y="1115659"/>
                <a:ext cx="4407876" cy="3092211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EE32A28-6BDF-6BF8-DFE8-74EFBC6111C8}"/>
                  </a:ext>
                </a:extLst>
              </p:cNvPr>
              <p:cNvSpPr txBox="1"/>
              <p:nvPr/>
            </p:nvSpPr>
            <p:spPr>
              <a:xfrm>
                <a:off x="2611002" y="664368"/>
                <a:ext cx="43023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rgbClr val="6633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Monticello Estate Auction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82552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16457</TotalTime>
  <Words>476</Words>
  <Application>Microsoft Office PowerPoint</Application>
  <PresentationFormat>On-screen Show (4:3)</PresentationFormat>
  <Paragraphs>37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</dc:creator>
  <cp:lastModifiedBy>Josh Millstein</cp:lastModifiedBy>
  <cp:revision>399</cp:revision>
  <cp:lastPrinted>2021-04-13T20:57:53Z</cp:lastPrinted>
  <dcterms:created xsi:type="dcterms:W3CDTF">2021-03-14T09:30:12Z</dcterms:created>
  <dcterms:modified xsi:type="dcterms:W3CDTF">2024-03-19T15:01:05Z</dcterms:modified>
</cp:coreProperties>
</file>