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media/image7.jpg" ContentType="image/png"/>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2"/>
  </p:notesMasterIdLst>
  <p:handoutMasterIdLst>
    <p:handoutMasterId r:id="rId33"/>
  </p:handoutMasterIdLst>
  <p:sldIdLst>
    <p:sldId id="313" r:id="rId5"/>
    <p:sldId id="283" r:id="rId6"/>
    <p:sldId id="319" r:id="rId7"/>
    <p:sldId id="323" r:id="rId8"/>
    <p:sldId id="324" r:id="rId9"/>
    <p:sldId id="284" r:id="rId10"/>
    <p:sldId id="314" r:id="rId11"/>
    <p:sldId id="287" r:id="rId12"/>
    <p:sldId id="321" r:id="rId13"/>
    <p:sldId id="289" r:id="rId14"/>
    <p:sldId id="293" r:id="rId15"/>
    <p:sldId id="294" r:id="rId16"/>
    <p:sldId id="285" r:id="rId17"/>
    <p:sldId id="317" r:id="rId18"/>
    <p:sldId id="297" r:id="rId19"/>
    <p:sldId id="326" r:id="rId20"/>
    <p:sldId id="333" r:id="rId21"/>
    <p:sldId id="328" r:id="rId22"/>
    <p:sldId id="327" r:id="rId23"/>
    <p:sldId id="301" r:id="rId24"/>
    <p:sldId id="331" r:id="rId25"/>
    <p:sldId id="329" r:id="rId26"/>
    <p:sldId id="332" r:id="rId27"/>
    <p:sldId id="316" r:id="rId28"/>
    <p:sldId id="334" r:id="rId29"/>
    <p:sldId id="315" r:id="rId30"/>
    <p:sldId id="32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BCFDBE2-8BB4-5044-9671-FCDB8DEEBE8A}">
          <p14:sldIdLst>
            <p14:sldId id="313"/>
            <p14:sldId id="283"/>
            <p14:sldId id="319"/>
            <p14:sldId id="323"/>
            <p14:sldId id="324"/>
            <p14:sldId id="284"/>
            <p14:sldId id="314"/>
            <p14:sldId id="287"/>
            <p14:sldId id="321"/>
            <p14:sldId id="289"/>
            <p14:sldId id="293"/>
            <p14:sldId id="294"/>
            <p14:sldId id="285"/>
            <p14:sldId id="317"/>
            <p14:sldId id="297"/>
            <p14:sldId id="326"/>
            <p14:sldId id="333"/>
            <p14:sldId id="328"/>
            <p14:sldId id="327"/>
            <p14:sldId id="301"/>
            <p14:sldId id="331"/>
            <p14:sldId id="329"/>
            <p14:sldId id="332"/>
            <p14:sldId id="316"/>
            <p14:sldId id="334"/>
            <p14:sldId id="315"/>
            <p14:sldId id="32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258"/>
    <a:srgbClr val="EB8365"/>
    <a:srgbClr val="62999B"/>
    <a:srgbClr val="CB8CE2"/>
    <a:srgbClr val="368D90"/>
    <a:srgbClr val="EA4FA3"/>
    <a:srgbClr val="2C548F"/>
    <a:srgbClr val="D0E7FF"/>
    <a:srgbClr val="4FADE3"/>
    <a:srgbClr val="41A1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4D95D7-9987-0746-B0A5-12993F815D93}" v="465" dt="2025-09-25T16:06:00.8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6"/>
    <p:restoredTop sz="92514"/>
  </p:normalViewPr>
  <p:slideViewPr>
    <p:cSldViewPr snapToGrid="0">
      <p:cViewPr>
        <p:scale>
          <a:sx n="110" d="100"/>
          <a:sy n="110" d="100"/>
        </p:scale>
        <p:origin x="424" y="8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andra Friedland" userId="ddf78e2b-916d-471e-9432-7da1c3e8ce4c" providerId="ADAL" clId="{97892DFE-C63F-574C-B784-92444784E041}"/>
    <pc:docChg chg="undo custSel addSld delSld modSld sldOrd modSection">
      <pc:chgData name="Lizandra Friedland" userId="ddf78e2b-916d-471e-9432-7da1c3e8ce4c" providerId="ADAL" clId="{97892DFE-C63F-574C-B784-92444784E041}" dt="2025-10-06T15:39:22.902" v="986" actId="14100"/>
      <pc:docMkLst>
        <pc:docMk/>
      </pc:docMkLst>
      <pc:sldChg chg="modSp">
        <pc:chgData name="Lizandra Friedland" userId="ddf78e2b-916d-471e-9432-7da1c3e8ce4c" providerId="ADAL" clId="{97892DFE-C63F-574C-B784-92444784E041}" dt="2025-09-25T14:28:14.385" v="5"/>
        <pc:sldMkLst>
          <pc:docMk/>
          <pc:sldMk cId="928862261" sldId="283"/>
        </pc:sldMkLst>
        <pc:spChg chg="mod">
          <ac:chgData name="Lizandra Friedland" userId="ddf78e2b-916d-471e-9432-7da1c3e8ce4c" providerId="ADAL" clId="{97892DFE-C63F-574C-B784-92444784E041}" dt="2025-09-25T14:28:14.385" v="5"/>
          <ac:spMkLst>
            <pc:docMk/>
            <pc:sldMk cId="928862261" sldId="283"/>
            <ac:spMk id="4" creationId="{879F1DFE-DE68-D762-47A2-89F53335CB4C}"/>
          </ac:spMkLst>
        </pc:spChg>
      </pc:sldChg>
      <pc:sldChg chg="addSp modSp mod ord">
        <pc:chgData name="Lizandra Friedland" userId="ddf78e2b-916d-471e-9432-7da1c3e8ce4c" providerId="ADAL" clId="{97892DFE-C63F-574C-B784-92444784E041}" dt="2025-10-06T14:41:56.047" v="899" actId="20578"/>
        <pc:sldMkLst>
          <pc:docMk/>
          <pc:sldMk cId="2529800839" sldId="284"/>
        </pc:sldMkLst>
        <pc:spChg chg="mod">
          <ac:chgData name="Lizandra Friedland" userId="ddf78e2b-916d-471e-9432-7da1c3e8ce4c" providerId="ADAL" clId="{97892DFE-C63F-574C-B784-92444784E041}" dt="2025-09-25T14:28:30.148" v="10"/>
          <ac:spMkLst>
            <pc:docMk/>
            <pc:sldMk cId="2529800839" sldId="284"/>
            <ac:spMk id="4" creationId="{16B3593C-185C-A8D4-AA19-63CF017DC2AC}"/>
          </ac:spMkLst>
        </pc:spChg>
        <pc:spChg chg="add mod">
          <ac:chgData name="Lizandra Friedland" userId="ddf78e2b-916d-471e-9432-7da1c3e8ce4c" providerId="ADAL" clId="{97892DFE-C63F-574C-B784-92444784E041}" dt="2025-10-01T15:51:39.200" v="143" actId="20577"/>
          <ac:spMkLst>
            <pc:docMk/>
            <pc:sldMk cId="2529800839" sldId="284"/>
            <ac:spMk id="5" creationId="{010CB754-706E-D9D5-0ED8-AC68DCA48E37}"/>
          </ac:spMkLst>
        </pc:spChg>
        <pc:graphicFrameChg chg="mod modGraphic">
          <ac:chgData name="Lizandra Friedland" userId="ddf78e2b-916d-471e-9432-7da1c3e8ce4c" providerId="ADAL" clId="{97892DFE-C63F-574C-B784-92444784E041}" dt="2025-10-01T15:56:13.539" v="175" actId="798"/>
          <ac:graphicFrameMkLst>
            <pc:docMk/>
            <pc:sldMk cId="2529800839" sldId="284"/>
            <ac:graphicFrameMk id="2" creationId="{2DE16660-0B37-0980-BC28-1361FD943BFE}"/>
          </ac:graphicFrameMkLst>
        </pc:graphicFrameChg>
        <pc:picChg chg="mod modCrop">
          <ac:chgData name="Lizandra Friedland" userId="ddf78e2b-916d-471e-9432-7da1c3e8ce4c" providerId="ADAL" clId="{97892DFE-C63F-574C-B784-92444784E041}" dt="2025-10-01T15:55:54.147" v="174" actId="1076"/>
          <ac:picMkLst>
            <pc:docMk/>
            <pc:sldMk cId="2529800839" sldId="284"/>
            <ac:picMk id="3" creationId="{09FAB7C6-35CD-3CBE-B798-2D6E310EBBA1}"/>
          </ac:picMkLst>
        </pc:picChg>
        <pc:picChg chg="mod modCrop">
          <ac:chgData name="Lizandra Friedland" userId="ddf78e2b-916d-471e-9432-7da1c3e8ce4c" providerId="ADAL" clId="{97892DFE-C63F-574C-B784-92444784E041}" dt="2025-10-01T15:55:51.014" v="173" actId="1076"/>
          <ac:picMkLst>
            <pc:docMk/>
            <pc:sldMk cId="2529800839" sldId="284"/>
            <ac:picMk id="6" creationId="{5F518E63-4E38-2336-8473-72232B250E4A}"/>
          </ac:picMkLst>
        </pc:picChg>
      </pc:sldChg>
      <pc:sldChg chg="add del setBg">
        <pc:chgData name="Lizandra Friedland" userId="ddf78e2b-916d-471e-9432-7da1c3e8ce4c" providerId="ADAL" clId="{97892DFE-C63F-574C-B784-92444784E041}" dt="2025-10-06T14:24:38.422" v="892"/>
        <pc:sldMkLst>
          <pc:docMk/>
          <pc:sldMk cId="859013249" sldId="285"/>
        </pc:sldMkLst>
      </pc:sldChg>
      <pc:sldChg chg="modSp add del mod ord">
        <pc:chgData name="Lizandra Friedland" userId="ddf78e2b-916d-471e-9432-7da1c3e8ce4c" providerId="ADAL" clId="{97892DFE-C63F-574C-B784-92444784E041}" dt="2025-10-06T14:24:54.196" v="896" actId="20578"/>
        <pc:sldMkLst>
          <pc:docMk/>
          <pc:sldMk cId="2726283301" sldId="285"/>
        </pc:sldMkLst>
        <pc:spChg chg="mod">
          <ac:chgData name="Lizandra Friedland" userId="ddf78e2b-916d-471e-9432-7da1c3e8ce4c" providerId="ADAL" clId="{97892DFE-C63F-574C-B784-92444784E041}" dt="2025-09-25T14:29:46.868" v="31"/>
          <ac:spMkLst>
            <pc:docMk/>
            <pc:sldMk cId="2726283301" sldId="285"/>
            <ac:spMk id="4" creationId="{1DE80928-6F66-FB24-C061-01C9BD235708}"/>
          </ac:spMkLst>
        </pc:spChg>
        <pc:spChg chg="mod">
          <ac:chgData name="Lizandra Friedland" userId="ddf78e2b-916d-471e-9432-7da1c3e8ce4c" providerId="ADAL" clId="{97892DFE-C63F-574C-B784-92444784E041}" dt="2025-10-01T16:05:02.505" v="229" actId="207"/>
          <ac:spMkLst>
            <pc:docMk/>
            <pc:sldMk cId="2726283301" sldId="285"/>
            <ac:spMk id="7" creationId="{A64FE375-2AE5-C3B4-1311-E8040E89CFA7}"/>
          </ac:spMkLst>
        </pc:spChg>
      </pc:sldChg>
      <pc:sldChg chg="modSp mod">
        <pc:chgData name="Lizandra Friedland" userId="ddf78e2b-916d-471e-9432-7da1c3e8ce4c" providerId="ADAL" clId="{97892DFE-C63F-574C-B784-92444784E041}" dt="2025-10-01T15:57:25.384" v="182" actId="14100"/>
        <pc:sldMkLst>
          <pc:docMk/>
          <pc:sldMk cId="4057810694" sldId="287"/>
        </pc:sldMkLst>
        <pc:spChg chg="mod">
          <ac:chgData name="Lizandra Friedland" userId="ddf78e2b-916d-471e-9432-7da1c3e8ce4c" providerId="ADAL" clId="{97892DFE-C63F-574C-B784-92444784E041}" dt="2025-09-25T14:28:37.556" v="12"/>
          <ac:spMkLst>
            <pc:docMk/>
            <pc:sldMk cId="4057810694" sldId="287"/>
            <ac:spMk id="4" creationId="{109C2FA9-29B5-66BE-E408-9174DF06E398}"/>
          </ac:spMkLst>
        </pc:spChg>
        <pc:spChg chg="mod">
          <ac:chgData name="Lizandra Friedland" userId="ddf78e2b-916d-471e-9432-7da1c3e8ce4c" providerId="ADAL" clId="{97892DFE-C63F-574C-B784-92444784E041}" dt="2025-10-01T15:57:19.648" v="180" actId="14100"/>
          <ac:spMkLst>
            <pc:docMk/>
            <pc:sldMk cId="4057810694" sldId="287"/>
            <ac:spMk id="9" creationId="{4965915A-9770-1827-BCF2-02428DE9CD36}"/>
          </ac:spMkLst>
        </pc:spChg>
        <pc:spChg chg="mod">
          <ac:chgData name="Lizandra Friedland" userId="ddf78e2b-916d-471e-9432-7da1c3e8ce4c" providerId="ADAL" clId="{97892DFE-C63F-574C-B784-92444784E041}" dt="2025-10-01T15:57:23.220" v="181" actId="14100"/>
          <ac:spMkLst>
            <pc:docMk/>
            <pc:sldMk cId="4057810694" sldId="287"/>
            <ac:spMk id="10" creationId="{F9B84243-F4AF-E673-224A-0EE85D4DE4DD}"/>
          </ac:spMkLst>
        </pc:spChg>
        <pc:spChg chg="mod">
          <ac:chgData name="Lizandra Friedland" userId="ddf78e2b-916d-471e-9432-7da1c3e8ce4c" providerId="ADAL" clId="{97892DFE-C63F-574C-B784-92444784E041}" dt="2025-10-01T15:57:25.384" v="182" actId="14100"/>
          <ac:spMkLst>
            <pc:docMk/>
            <pc:sldMk cId="4057810694" sldId="287"/>
            <ac:spMk id="11" creationId="{31C64305-D3E4-F792-24BC-6F604E7516CB}"/>
          </ac:spMkLst>
        </pc:spChg>
      </pc:sldChg>
      <pc:sldChg chg="addSp delSp modSp mod">
        <pc:chgData name="Lizandra Friedland" userId="ddf78e2b-916d-471e-9432-7da1c3e8ce4c" providerId="ADAL" clId="{97892DFE-C63F-574C-B784-92444784E041}" dt="2025-10-01T15:59:50.482" v="201" actId="1076"/>
        <pc:sldMkLst>
          <pc:docMk/>
          <pc:sldMk cId="758104266" sldId="289"/>
        </pc:sldMkLst>
        <pc:spChg chg="mod">
          <ac:chgData name="Lizandra Friedland" userId="ddf78e2b-916d-471e-9432-7da1c3e8ce4c" providerId="ADAL" clId="{97892DFE-C63F-574C-B784-92444784E041}" dt="2025-09-25T14:28:43.365" v="14"/>
          <ac:spMkLst>
            <pc:docMk/>
            <pc:sldMk cId="758104266" sldId="289"/>
            <ac:spMk id="4" creationId="{533FF6C9-2191-5A0B-FD93-AC5F21D28783}"/>
          </ac:spMkLst>
        </pc:spChg>
        <pc:spChg chg="mod">
          <ac:chgData name="Lizandra Friedland" userId="ddf78e2b-916d-471e-9432-7da1c3e8ce4c" providerId="ADAL" clId="{97892DFE-C63F-574C-B784-92444784E041}" dt="2025-10-01T15:59:50.482" v="201" actId="1076"/>
          <ac:spMkLst>
            <pc:docMk/>
            <pc:sldMk cId="758104266" sldId="289"/>
            <ac:spMk id="11" creationId="{511C5787-F83B-0876-CC20-3D8940455166}"/>
          </ac:spMkLst>
        </pc:spChg>
        <pc:spChg chg="mod">
          <ac:chgData name="Lizandra Friedland" userId="ddf78e2b-916d-471e-9432-7da1c3e8ce4c" providerId="ADAL" clId="{97892DFE-C63F-574C-B784-92444784E041}" dt="2025-10-01T15:58:57.582" v="193" actId="1076"/>
          <ac:spMkLst>
            <pc:docMk/>
            <pc:sldMk cId="758104266" sldId="289"/>
            <ac:spMk id="12" creationId="{5E4EEF2E-54B7-E910-BF16-501F5221A3DD}"/>
          </ac:spMkLst>
        </pc:spChg>
        <pc:spChg chg="mod">
          <ac:chgData name="Lizandra Friedland" userId="ddf78e2b-916d-471e-9432-7da1c3e8ce4c" providerId="ADAL" clId="{97892DFE-C63F-574C-B784-92444784E041}" dt="2025-10-01T15:58:32.751" v="187" actId="403"/>
          <ac:spMkLst>
            <pc:docMk/>
            <pc:sldMk cId="758104266" sldId="289"/>
            <ac:spMk id="13" creationId="{EFE48FE9-F527-F5EA-2ACB-2F15B2899A6D}"/>
          </ac:spMkLst>
        </pc:spChg>
        <pc:graphicFrameChg chg="add mod">
          <ac:chgData name="Lizandra Friedland" userId="ddf78e2b-916d-471e-9432-7da1c3e8ce4c" providerId="ADAL" clId="{97892DFE-C63F-574C-B784-92444784E041}" dt="2025-10-01T15:59:02.291" v="195"/>
          <ac:graphicFrameMkLst>
            <pc:docMk/>
            <pc:sldMk cId="758104266" sldId="289"/>
            <ac:graphicFrameMk id="2" creationId="{6260FBB0-BABB-579D-9AF3-E01DF3A45779}"/>
          </ac:graphicFrameMkLst>
        </pc:graphicFrameChg>
      </pc:sldChg>
      <pc:sldChg chg="modSp add del setBg">
        <pc:chgData name="Lizandra Friedland" userId="ddf78e2b-916d-471e-9432-7da1c3e8ce4c" providerId="ADAL" clId="{97892DFE-C63F-574C-B784-92444784E041}" dt="2025-10-06T15:00:54.693" v="907" actId="2696"/>
        <pc:sldMkLst>
          <pc:docMk/>
          <pc:sldMk cId="2159213548" sldId="291"/>
        </pc:sldMkLst>
      </pc:sldChg>
      <pc:sldChg chg="modSp add del ord">
        <pc:chgData name="Lizandra Friedland" userId="ddf78e2b-916d-471e-9432-7da1c3e8ce4c" providerId="ADAL" clId="{97892DFE-C63F-574C-B784-92444784E041}" dt="2025-10-06T14:24:54.196" v="896" actId="20578"/>
        <pc:sldMkLst>
          <pc:docMk/>
          <pc:sldMk cId="123675913" sldId="293"/>
        </pc:sldMkLst>
        <pc:spChg chg="mod">
          <ac:chgData name="Lizandra Friedland" userId="ddf78e2b-916d-471e-9432-7da1c3e8ce4c" providerId="ADAL" clId="{97892DFE-C63F-574C-B784-92444784E041}" dt="2025-09-25T14:29:40.528" v="29"/>
          <ac:spMkLst>
            <pc:docMk/>
            <pc:sldMk cId="123675913" sldId="293"/>
            <ac:spMk id="4" creationId="{07AA9B1E-C439-5D1F-339B-EDBF42D9C61D}"/>
          </ac:spMkLst>
        </pc:spChg>
      </pc:sldChg>
      <pc:sldChg chg="add del setBg">
        <pc:chgData name="Lizandra Friedland" userId="ddf78e2b-916d-471e-9432-7da1c3e8ce4c" providerId="ADAL" clId="{97892DFE-C63F-574C-B784-92444784E041}" dt="2025-10-06T14:24:38.422" v="892"/>
        <pc:sldMkLst>
          <pc:docMk/>
          <pc:sldMk cId="3996185352" sldId="293"/>
        </pc:sldMkLst>
      </pc:sldChg>
      <pc:sldChg chg="add del setBg">
        <pc:chgData name="Lizandra Friedland" userId="ddf78e2b-916d-471e-9432-7da1c3e8ce4c" providerId="ADAL" clId="{97892DFE-C63F-574C-B784-92444784E041}" dt="2025-10-06T14:24:38.422" v="892"/>
        <pc:sldMkLst>
          <pc:docMk/>
          <pc:sldMk cId="1156931191" sldId="294"/>
        </pc:sldMkLst>
      </pc:sldChg>
      <pc:sldChg chg="modSp add del mod ord">
        <pc:chgData name="Lizandra Friedland" userId="ddf78e2b-916d-471e-9432-7da1c3e8ce4c" providerId="ADAL" clId="{97892DFE-C63F-574C-B784-92444784E041}" dt="2025-10-06T14:24:54.196" v="896" actId="20578"/>
        <pc:sldMkLst>
          <pc:docMk/>
          <pc:sldMk cId="3083032950" sldId="294"/>
        </pc:sldMkLst>
        <pc:spChg chg="mod">
          <ac:chgData name="Lizandra Friedland" userId="ddf78e2b-916d-471e-9432-7da1c3e8ce4c" providerId="ADAL" clId="{97892DFE-C63F-574C-B784-92444784E041}" dt="2025-09-25T14:29:43.326" v="30"/>
          <ac:spMkLst>
            <pc:docMk/>
            <pc:sldMk cId="3083032950" sldId="294"/>
            <ac:spMk id="4" creationId="{D6FE33FB-8062-956E-3205-FC8578B05D41}"/>
          </ac:spMkLst>
        </pc:spChg>
        <pc:spChg chg="mod">
          <ac:chgData name="Lizandra Friedland" userId="ddf78e2b-916d-471e-9432-7da1c3e8ce4c" providerId="ADAL" clId="{97892DFE-C63F-574C-B784-92444784E041}" dt="2025-10-01T16:04:58.545" v="228" actId="207"/>
          <ac:spMkLst>
            <pc:docMk/>
            <pc:sldMk cId="3083032950" sldId="294"/>
            <ac:spMk id="7" creationId="{0E7A5ACB-44CE-14ED-052F-7C3166496C65}"/>
          </ac:spMkLst>
        </pc:spChg>
      </pc:sldChg>
      <pc:sldChg chg="modSp add del mod ord">
        <pc:chgData name="Lizandra Friedland" userId="ddf78e2b-916d-471e-9432-7da1c3e8ce4c" providerId="ADAL" clId="{97892DFE-C63F-574C-B784-92444784E041}" dt="2025-10-06T14:24:54.196" v="896" actId="20578"/>
        <pc:sldMkLst>
          <pc:docMk/>
          <pc:sldMk cId="1276766217" sldId="297"/>
        </pc:sldMkLst>
        <pc:spChg chg="mod">
          <ac:chgData name="Lizandra Friedland" userId="ddf78e2b-916d-471e-9432-7da1c3e8ce4c" providerId="ADAL" clId="{97892DFE-C63F-574C-B784-92444784E041}" dt="2025-09-25T14:29:53.307" v="33"/>
          <ac:spMkLst>
            <pc:docMk/>
            <pc:sldMk cId="1276766217" sldId="297"/>
            <ac:spMk id="4" creationId="{D14E25AC-3E24-F2F0-2176-5964A5024C6E}"/>
          </ac:spMkLst>
        </pc:spChg>
        <pc:spChg chg="mod">
          <ac:chgData name="Lizandra Friedland" userId="ddf78e2b-916d-471e-9432-7da1c3e8ce4c" providerId="ADAL" clId="{97892DFE-C63F-574C-B784-92444784E041}" dt="2025-10-01T16:06:33.434" v="285" actId="1076"/>
          <ac:spMkLst>
            <pc:docMk/>
            <pc:sldMk cId="1276766217" sldId="297"/>
            <ac:spMk id="13" creationId="{85BCDB52-D465-A2D2-2420-C384F3FF4F93}"/>
          </ac:spMkLst>
        </pc:spChg>
      </pc:sldChg>
      <pc:sldChg chg="add del setBg">
        <pc:chgData name="Lizandra Friedland" userId="ddf78e2b-916d-471e-9432-7da1c3e8ce4c" providerId="ADAL" clId="{97892DFE-C63F-574C-B784-92444784E041}" dt="2025-10-06T14:24:38.422" v="892"/>
        <pc:sldMkLst>
          <pc:docMk/>
          <pc:sldMk cId="3611758464" sldId="297"/>
        </pc:sldMkLst>
      </pc:sldChg>
      <pc:sldChg chg="addSp delSp modSp mod">
        <pc:chgData name="Lizandra Friedland" userId="ddf78e2b-916d-471e-9432-7da1c3e8ce4c" providerId="ADAL" clId="{97892DFE-C63F-574C-B784-92444784E041}" dt="2025-10-01T16:01:29.105" v="212" actId="798"/>
        <pc:sldMkLst>
          <pc:docMk/>
          <pc:sldMk cId="3996598663" sldId="301"/>
        </pc:sldMkLst>
        <pc:spChg chg="add mod">
          <ac:chgData name="Lizandra Friedland" userId="ddf78e2b-916d-471e-9432-7da1c3e8ce4c" providerId="ADAL" clId="{97892DFE-C63F-574C-B784-92444784E041}" dt="2025-09-25T16:06:06.535" v="74" actId="207"/>
          <ac:spMkLst>
            <pc:docMk/>
            <pc:sldMk cId="3996598663" sldId="301"/>
            <ac:spMk id="3" creationId="{6BFBC985-643A-D7E2-06B1-839B1744D619}"/>
          </ac:spMkLst>
        </pc:spChg>
        <pc:spChg chg="mod">
          <ac:chgData name="Lizandra Friedland" userId="ddf78e2b-916d-471e-9432-7da1c3e8ce4c" providerId="ADAL" clId="{97892DFE-C63F-574C-B784-92444784E041}" dt="2025-09-25T14:28:56.855" v="18"/>
          <ac:spMkLst>
            <pc:docMk/>
            <pc:sldMk cId="3996598663" sldId="301"/>
            <ac:spMk id="4" creationId="{B727C0F4-74CC-5EB4-D3E8-4CDB7A10E52A}"/>
          </ac:spMkLst>
        </pc:spChg>
        <pc:graphicFrameChg chg="mod modGraphic">
          <ac:chgData name="Lizandra Friedland" userId="ddf78e2b-916d-471e-9432-7da1c3e8ce4c" providerId="ADAL" clId="{97892DFE-C63F-574C-B784-92444784E041}" dt="2025-10-01T16:01:29.105" v="212" actId="798"/>
          <ac:graphicFrameMkLst>
            <pc:docMk/>
            <pc:sldMk cId="3996598663" sldId="301"/>
            <ac:graphicFrameMk id="5" creationId="{5095F9ED-0AAC-2F26-FF0A-D7AD141A78FF}"/>
          </ac:graphicFrameMkLst>
        </pc:graphicFrameChg>
      </pc:sldChg>
      <pc:sldChg chg="modSp mod">
        <pc:chgData name="Lizandra Friedland" userId="ddf78e2b-916d-471e-9432-7da1c3e8ce4c" providerId="ADAL" clId="{97892DFE-C63F-574C-B784-92444784E041}" dt="2025-09-25T14:28:04.608" v="4" actId="207"/>
        <pc:sldMkLst>
          <pc:docMk/>
          <pc:sldMk cId="3877348472" sldId="313"/>
        </pc:sldMkLst>
        <pc:spChg chg="mod">
          <ac:chgData name="Lizandra Friedland" userId="ddf78e2b-916d-471e-9432-7da1c3e8ce4c" providerId="ADAL" clId="{97892DFE-C63F-574C-B784-92444784E041}" dt="2025-09-25T14:28:04.608" v="4" actId="207"/>
          <ac:spMkLst>
            <pc:docMk/>
            <pc:sldMk cId="3877348472" sldId="313"/>
            <ac:spMk id="4" creationId="{372A61B1-C133-D773-B8C9-2DD5F13468D4}"/>
          </ac:spMkLst>
        </pc:spChg>
      </pc:sldChg>
      <pc:sldChg chg="modSp ord">
        <pc:chgData name="Lizandra Friedland" userId="ddf78e2b-916d-471e-9432-7da1c3e8ce4c" providerId="ADAL" clId="{97892DFE-C63F-574C-B784-92444784E041}" dt="2025-10-06T14:41:56.047" v="899" actId="20578"/>
        <pc:sldMkLst>
          <pc:docMk/>
          <pc:sldMk cId="59890986" sldId="314"/>
        </pc:sldMkLst>
        <pc:spChg chg="mod">
          <ac:chgData name="Lizandra Friedland" userId="ddf78e2b-916d-471e-9432-7da1c3e8ce4c" providerId="ADAL" clId="{97892DFE-C63F-574C-B784-92444784E041}" dt="2025-09-25T14:28:33.890" v="11"/>
          <ac:spMkLst>
            <pc:docMk/>
            <pc:sldMk cId="59890986" sldId="314"/>
            <ac:spMk id="4" creationId="{6F8552D7-1948-6A30-70A2-932AADC03DCB}"/>
          </ac:spMkLst>
        </pc:spChg>
      </pc:sldChg>
      <pc:sldChg chg="addSp delSp modSp mod">
        <pc:chgData name="Lizandra Friedland" userId="ddf78e2b-916d-471e-9432-7da1c3e8ce4c" providerId="ADAL" clId="{97892DFE-C63F-574C-B784-92444784E041}" dt="2025-10-06T15:39:22.902" v="986" actId="14100"/>
        <pc:sldMkLst>
          <pc:docMk/>
          <pc:sldMk cId="997708555" sldId="315"/>
        </pc:sldMkLst>
        <pc:spChg chg="add del mod">
          <ac:chgData name="Lizandra Friedland" userId="ddf78e2b-916d-471e-9432-7da1c3e8ce4c" providerId="ADAL" clId="{97892DFE-C63F-574C-B784-92444784E041}" dt="2025-10-06T15:34:57.482" v="933" actId="478"/>
          <ac:spMkLst>
            <pc:docMk/>
            <pc:sldMk cId="997708555" sldId="315"/>
            <ac:spMk id="2" creationId="{91C1ED93-AC88-0187-1254-D598761B3E9F}"/>
          </ac:spMkLst>
        </pc:spChg>
        <pc:spChg chg="mod">
          <ac:chgData name="Lizandra Friedland" userId="ddf78e2b-916d-471e-9432-7da1c3e8ce4c" providerId="ADAL" clId="{97892DFE-C63F-574C-B784-92444784E041}" dt="2025-10-06T15:35:24.961" v="956"/>
          <ac:spMkLst>
            <pc:docMk/>
            <pc:sldMk cId="997708555" sldId="315"/>
            <ac:spMk id="3" creationId="{6E44114B-0BA3-FABC-7373-821D55053594}"/>
          </ac:spMkLst>
        </pc:spChg>
        <pc:spChg chg="del mod">
          <ac:chgData name="Lizandra Friedland" userId="ddf78e2b-916d-471e-9432-7da1c3e8ce4c" providerId="ADAL" clId="{97892DFE-C63F-574C-B784-92444784E041}" dt="2025-10-06T15:35:45.540" v="966" actId="478"/>
          <ac:spMkLst>
            <pc:docMk/>
            <pc:sldMk cId="997708555" sldId="315"/>
            <ac:spMk id="4" creationId="{16ACAFC3-FE8C-A761-1723-02C3111EFEFD}"/>
          </ac:spMkLst>
        </pc:spChg>
        <pc:spChg chg="add mod">
          <ac:chgData name="Lizandra Friedland" userId="ddf78e2b-916d-471e-9432-7da1c3e8ce4c" providerId="ADAL" clId="{97892DFE-C63F-574C-B784-92444784E041}" dt="2025-10-06T15:39:22.902" v="986" actId="14100"/>
          <ac:spMkLst>
            <pc:docMk/>
            <pc:sldMk cId="997708555" sldId="315"/>
            <ac:spMk id="5" creationId="{6817D918-6380-3E92-B1DE-1999F14C45BC}"/>
          </ac:spMkLst>
        </pc:spChg>
        <pc:picChg chg="mod modCrop">
          <ac:chgData name="Lizandra Friedland" userId="ddf78e2b-916d-471e-9432-7da1c3e8ce4c" providerId="ADAL" clId="{97892DFE-C63F-574C-B784-92444784E041}" dt="2025-10-06T15:36:43.280" v="983" actId="732"/>
          <ac:picMkLst>
            <pc:docMk/>
            <pc:sldMk cId="997708555" sldId="315"/>
            <ac:picMk id="8" creationId="{3B088F51-953E-11E7-D434-7AC79391EE5A}"/>
          </ac:picMkLst>
        </pc:picChg>
        <pc:picChg chg="del mod">
          <ac:chgData name="Lizandra Friedland" userId="ddf78e2b-916d-471e-9432-7da1c3e8ce4c" providerId="ADAL" clId="{97892DFE-C63F-574C-B784-92444784E041}" dt="2025-10-06T13:48:54.190" v="473" actId="478"/>
          <ac:picMkLst>
            <pc:docMk/>
            <pc:sldMk cId="997708555" sldId="315"/>
            <ac:picMk id="16390" creationId="{89C6B289-E3A9-E6AE-2365-3CB818433127}"/>
          </ac:picMkLst>
        </pc:picChg>
      </pc:sldChg>
      <pc:sldChg chg="addSp delSp modSp mod">
        <pc:chgData name="Lizandra Friedland" userId="ddf78e2b-916d-471e-9432-7da1c3e8ce4c" providerId="ADAL" clId="{97892DFE-C63F-574C-B784-92444784E041}" dt="2025-10-06T15:00:52.986" v="906"/>
        <pc:sldMkLst>
          <pc:docMk/>
          <pc:sldMk cId="1328154822" sldId="316"/>
        </pc:sldMkLst>
        <pc:spChg chg="mod">
          <ac:chgData name="Lizandra Friedland" userId="ddf78e2b-916d-471e-9432-7da1c3e8ce4c" providerId="ADAL" clId="{97892DFE-C63F-574C-B784-92444784E041}" dt="2025-09-25T14:30:03.849" v="35" actId="20577"/>
          <ac:spMkLst>
            <pc:docMk/>
            <pc:sldMk cId="1328154822" sldId="316"/>
            <ac:spMk id="3" creationId="{B0F659F5-2CF9-D13D-4599-29D5316E7813}"/>
          </ac:spMkLst>
        </pc:spChg>
        <pc:spChg chg="del mod">
          <ac:chgData name="Lizandra Friedland" userId="ddf78e2b-916d-471e-9432-7da1c3e8ce4c" providerId="ADAL" clId="{97892DFE-C63F-574C-B784-92444784E041}" dt="2025-10-06T15:00:38.963" v="902" actId="478"/>
          <ac:spMkLst>
            <pc:docMk/>
            <pc:sldMk cId="1328154822" sldId="316"/>
            <ac:spMk id="4" creationId="{7D216DF2-9018-52A5-7930-E0CA39465E86}"/>
          </ac:spMkLst>
        </pc:spChg>
        <pc:spChg chg="add del mod">
          <ac:chgData name="Lizandra Friedland" userId="ddf78e2b-916d-471e-9432-7da1c3e8ce4c" providerId="ADAL" clId="{97892DFE-C63F-574C-B784-92444784E041}" dt="2025-10-06T15:00:52.129" v="905" actId="478"/>
          <ac:spMkLst>
            <pc:docMk/>
            <pc:sldMk cId="1328154822" sldId="316"/>
            <ac:spMk id="5" creationId="{8DEA871C-2367-578D-4A6D-F34E6975F397}"/>
          </ac:spMkLst>
        </pc:spChg>
        <pc:spChg chg="add mod">
          <ac:chgData name="Lizandra Friedland" userId="ddf78e2b-916d-471e-9432-7da1c3e8ce4c" providerId="ADAL" clId="{97892DFE-C63F-574C-B784-92444784E041}" dt="2025-10-06T15:00:52.986" v="906"/>
          <ac:spMkLst>
            <pc:docMk/>
            <pc:sldMk cId="1328154822" sldId="316"/>
            <ac:spMk id="6" creationId="{0816120C-E688-18EA-4826-50FA5F0EDFC9}"/>
          </ac:spMkLst>
        </pc:spChg>
        <pc:spChg chg="add mod">
          <ac:chgData name="Lizandra Friedland" userId="ddf78e2b-916d-471e-9432-7da1c3e8ce4c" providerId="ADAL" clId="{97892DFE-C63F-574C-B784-92444784E041}" dt="2025-10-06T15:00:52.986" v="906"/>
          <ac:spMkLst>
            <pc:docMk/>
            <pc:sldMk cId="1328154822" sldId="316"/>
            <ac:spMk id="7" creationId="{DF4DC39B-3D7B-F682-5165-45821B3B9B95}"/>
          </ac:spMkLst>
        </pc:spChg>
        <pc:picChg chg="add mod">
          <ac:chgData name="Lizandra Friedland" userId="ddf78e2b-916d-471e-9432-7da1c3e8ce4c" providerId="ADAL" clId="{97892DFE-C63F-574C-B784-92444784E041}" dt="2025-10-06T15:00:52.986" v="906"/>
          <ac:picMkLst>
            <pc:docMk/>
            <pc:sldMk cId="1328154822" sldId="316"/>
            <ac:picMk id="8" creationId="{6448E68A-E8DB-368D-15C3-BC6D6E9F08F6}"/>
          </ac:picMkLst>
        </pc:picChg>
        <pc:picChg chg="del mod">
          <ac:chgData name="Lizandra Friedland" userId="ddf78e2b-916d-471e-9432-7da1c3e8ce4c" providerId="ADAL" clId="{97892DFE-C63F-574C-B784-92444784E041}" dt="2025-10-06T15:00:42.050" v="903" actId="478"/>
          <ac:picMkLst>
            <pc:docMk/>
            <pc:sldMk cId="1328154822" sldId="316"/>
            <ac:picMk id="1026" creationId="{6CD66A76-DDBA-FFCD-DD24-250BC6D97C78}"/>
          </ac:picMkLst>
        </pc:picChg>
        <pc:picChg chg="del mod">
          <ac:chgData name="Lizandra Friedland" userId="ddf78e2b-916d-471e-9432-7da1c3e8ce4c" providerId="ADAL" clId="{97892DFE-C63F-574C-B784-92444784E041}" dt="2025-10-06T15:00:42.050" v="903" actId="478"/>
          <ac:picMkLst>
            <pc:docMk/>
            <pc:sldMk cId="1328154822" sldId="316"/>
            <ac:picMk id="1028" creationId="{4AB0AB5F-DF91-69E7-E6AD-E36B074AD441}"/>
          </ac:picMkLst>
        </pc:picChg>
        <pc:picChg chg="del mod">
          <ac:chgData name="Lizandra Friedland" userId="ddf78e2b-916d-471e-9432-7da1c3e8ce4c" providerId="ADAL" clId="{97892DFE-C63F-574C-B784-92444784E041}" dt="2025-10-06T15:00:42.050" v="903" actId="478"/>
          <ac:picMkLst>
            <pc:docMk/>
            <pc:sldMk cId="1328154822" sldId="316"/>
            <ac:picMk id="1032" creationId="{9EDC2E62-41F9-7883-B23F-AAFAB0609F44}"/>
          </ac:picMkLst>
        </pc:picChg>
        <pc:picChg chg="del mod">
          <ac:chgData name="Lizandra Friedland" userId="ddf78e2b-916d-471e-9432-7da1c3e8ce4c" providerId="ADAL" clId="{97892DFE-C63F-574C-B784-92444784E041}" dt="2025-10-06T15:00:42.050" v="903" actId="478"/>
          <ac:picMkLst>
            <pc:docMk/>
            <pc:sldMk cId="1328154822" sldId="316"/>
            <ac:picMk id="1034" creationId="{40789702-82E4-CC28-4A31-C64B65BE34B4}"/>
          </ac:picMkLst>
        </pc:picChg>
        <pc:picChg chg="del mod">
          <ac:chgData name="Lizandra Friedland" userId="ddf78e2b-916d-471e-9432-7da1c3e8ce4c" providerId="ADAL" clId="{97892DFE-C63F-574C-B784-92444784E041}" dt="2025-10-06T15:00:42.050" v="903" actId="478"/>
          <ac:picMkLst>
            <pc:docMk/>
            <pc:sldMk cId="1328154822" sldId="316"/>
            <ac:picMk id="1036" creationId="{4862C3B4-771A-40FF-253B-39C9AD3C23AA}"/>
          </ac:picMkLst>
        </pc:picChg>
      </pc:sldChg>
      <pc:sldChg chg="add del setBg">
        <pc:chgData name="Lizandra Friedland" userId="ddf78e2b-916d-471e-9432-7da1c3e8ce4c" providerId="ADAL" clId="{97892DFE-C63F-574C-B784-92444784E041}" dt="2025-10-06T14:24:38.422" v="892"/>
        <pc:sldMkLst>
          <pc:docMk/>
          <pc:sldMk cId="527541191" sldId="317"/>
        </pc:sldMkLst>
      </pc:sldChg>
      <pc:sldChg chg="modSp add del mod ord">
        <pc:chgData name="Lizandra Friedland" userId="ddf78e2b-916d-471e-9432-7da1c3e8ce4c" providerId="ADAL" clId="{97892DFE-C63F-574C-B784-92444784E041}" dt="2025-10-06T14:24:54.196" v="896" actId="20578"/>
        <pc:sldMkLst>
          <pc:docMk/>
          <pc:sldMk cId="1929184228" sldId="317"/>
        </pc:sldMkLst>
        <pc:spChg chg="mod">
          <ac:chgData name="Lizandra Friedland" userId="ddf78e2b-916d-471e-9432-7da1c3e8ce4c" providerId="ADAL" clId="{97892DFE-C63F-574C-B784-92444784E041}" dt="2025-09-25T14:29:50.429" v="32"/>
          <ac:spMkLst>
            <pc:docMk/>
            <pc:sldMk cId="1929184228" sldId="317"/>
            <ac:spMk id="4" creationId="{B0B95D98-A9E1-323B-F485-A96297F1526C}"/>
          </ac:spMkLst>
        </pc:spChg>
        <pc:spChg chg="mod">
          <ac:chgData name="Lizandra Friedland" userId="ddf78e2b-916d-471e-9432-7da1c3e8ce4c" providerId="ADAL" clId="{97892DFE-C63F-574C-B784-92444784E041}" dt="2025-10-01T16:06:11.911" v="282" actId="20577"/>
          <ac:spMkLst>
            <pc:docMk/>
            <pc:sldMk cId="1929184228" sldId="317"/>
            <ac:spMk id="13" creationId="{F91183C7-10BB-18E7-80AE-C93B024E0EF6}"/>
          </ac:spMkLst>
        </pc:spChg>
      </pc:sldChg>
      <pc:sldChg chg="modSp mod">
        <pc:chgData name="Lizandra Friedland" userId="ddf78e2b-916d-471e-9432-7da1c3e8ce4c" providerId="ADAL" clId="{97892DFE-C63F-574C-B784-92444784E041}" dt="2025-09-25T14:28:20.763" v="7" actId="20577"/>
        <pc:sldMkLst>
          <pc:docMk/>
          <pc:sldMk cId="2061782678" sldId="319"/>
        </pc:sldMkLst>
        <pc:spChg chg="mod">
          <ac:chgData name="Lizandra Friedland" userId="ddf78e2b-916d-471e-9432-7da1c3e8ce4c" providerId="ADAL" clId="{97892DFE-C63F-574C-B784-92444784E041}" dt="2025-09-25T14:28:20.763" v="7" actId="20577"/>
          <ac:spMkLst>
            <pc:docMk/>
            <pc:sldMk cId="2061782678" sldId="319"/>
            <ac:spMk id="4" creationId="{C2166B4F-5398-E289-7940-9FA7952AF4BD}"/>
          </ac:spMkLst>
        </pc:spChg>
      </pc:sldChg>
      <pc:sldChg chg="modSp">
        <pc:chgData name="Lizandra Friedland" userId="ddf78e2b-916d-471e-9432-7da1c3e8ce4c" providerId="ADAL" clId="{97892DFE-C63F-574C-B784-92444784E041}" dt="2025-09-25T14:28:40.349" v="13"/>
        <pc:sldMkLst>
          <pc:docMk/>
          <pc:sldMk cId="780422754" sldId="321"/>
        </pc:sldMkLst>
        <pc:spChg chg="mod">
          <ac:chgData name="Lizandra Friedland" userId="ddf78e2b-916d-471e-9432-7da1c3e8ce4c" providerId="ADAL" clId="{97892DFE-C63F-574C-B784-92444784E041}" dt="2025-09-25T14:28:40.349" v="13"/>
          <ac:spMkLst>
            <pc:docMk/>
            <pc:sldMk cId="780422754" sldId="321"/>
            <ac:spMk id="4" creationId="{30EFE703-11CE-2A3A-5A10-6BFCA06CBC91}"/>
          </ac:spMkLst>
        </pc:spChg>
      </pc:sldChg>
      <pc:sldChg chg="delSp modSp mod">
        <pc:chgData name="Lizandra Friedland" userId="ddf78e2b-916d-471e-9432-7da1c3e8ce4c" providerId="ADAL" clId="{97892DFE-C63F-574C-B784-92444784E041}" dt="2025-10-01T15:57:52.476" v="185"/>
        <pc:sldMkLst>
          <pc:docMk/>
          <pc:sldMk cId="3002478778" sldId="323"/>
        </pc:sldMkLst>
        <pc:spChg chg="mod">
          <ac:chgData name="Lizandra Friedland" userId="ddf78e2b-916d-471e-9432-7da1c3e8ce4c" providerId="ADAL" clId="{97892DFE-C63F-574C-B784-92444784E041}" dt="2025-09-25T14:35:13.733" v="42" actId="20577"/>
          <ac:spMkLst>
            <pc:docMk/>
            <pc:sldMk cId="3002478778" sldId="323"/>
            <ac:spMk id="3" creationId="{53D9F70B-463A-B80A-AD79-224F620EF269}"/>
          </ac:spMkLst>
        </pc:spChg>
        <pc:spChg chg="mod">
          <ac:chgData name="Lizandra Friedland" userId="ddf78e2b-916d-471e-9432-7da1c3e8ce4c" providerId="ADAL" clId="{97892DFE-C63F-574C-B784-92444784E041}" dt="2025-09-25T14:28:23.794" v="8"/>
          <ac:spMkLst>
            <pc:docMk/>
            <pc:sldMk cId="3002478778" sldId="323"/>
            <ac:spMk id="4" creationId="{A027D50A-67BB-C1D0-D6A9-2ADB4809780E}"/>
          </ac:spMkLst>
        </pc:spChg>
      </pc:sldChg>
      <pc:sldChg chg="modSp mod">
        <pc:chgData name="Lizandra Friedland" userId="ddf78e2b-916d-471e-9432-7da1c3e8ce4c" providerId="ADAL" clId="{97892DFE-C63F-574C-B784-92444784E041}" dt="2025-09-25T14:38:54.817" v="52" actId="404"/>
        <pc:sldMkLst>
          <pc:docMk/>
          <pc:sldMk cId="2713054669" sldId="324"/>
        </pc:sldMkLst>
        <pc:spChg chg="mod">
          <ac:chgData name="Lizandra Friedland" userId="ddf78e2b-916d-471e-9432-7da1c3e8ce4c" providerId="ADAL" clId="{97892DFE-C63F-574C-B784-92444784E041}" dt="2025-09-25T14:35:17.408" v="46" actId="20577"/>
          <ac:spMkLst>
            <pc:docMk/>
            <pc:sldMk cId="2713054669" sldId="324"/>
            <ac:spMk id="3" creationId="{8EAFBBFA-765C-E123-3961-6519AB14CA57}"/>
          </ac:spMkLst>
        </pc:spChg>
        <pc:spChg chg="mod">
          <ac:chgData name="Lizandra Friedland" userId="ddf78e2b-916d-471e-9432-7da1c3e8ce4c" providerId="ADAL" clId="{97892DFE-C63F-574C-B784-92444784E041}" dt="2025-09-25T14:28:26.709" v="9"/>
          <ac:spMkLst>
            <pc:docMk/>
            <pc:sldMk cId="2713054669" sldId="324"/>
            <ac:spMk id="4" creationId="{19F99340-2DD3-2249-846E-6E582870E595}"/>
          </ac:spMkLst>
        </pc:spChg>
        <pc:graphicFrameChg chg="mod">
          <ac:chgData name="Lizandra Friedland" userId="ddf78e2b-916d-471e-9432-7da1c3e8ce4c" providerId="ADAL" clId="{97892DFE-C63F-574C-B784-92444784E041}" dt="2025-09-25T14:38:54.817" v="52" actId="404"/>
          <ac:graphicFrameMkLst>
            <pc:docMk/>
            <pc:sldMk cId="2713054669" sldId="324"/>
            <ac:graphicFrameMk id="2" creationId="{D204256A-E49A-D7AA-C269-66858E483560}"/>
          </ac:graphicFrameMkLst>
        </pc:graphicFrameChg>
      </pc:sldChg>
      <pc:sldChg chg="delSp modSp mod">
        <pc:chgData name="Lizandra Friedland" userId="ddf78e2b-916d-471e-9432-7da1c3e8ce4c" providerId="ADAL" clId="{97892DFE-C63F-574C-B784-92444784E041}" dt="2025-09-25T14:39:46.318" v="58" actId="478"/>
        <pc:sldMkLst>
          <pc:docMk/>
          <pc:sldMk cId="4204649272" sldId="326"/>
        </pc:sldMkLst>
        <pc:spChg chg="mod">
          <ac:chgData name="Lizandra Friedland" userId="ddf78e2b-916d-471e-9432-7da1c3e8ce4c" providerId="ADAL" clId="{97892DFE-C63F-574C-B784-92444784E041}" dt="2025-09-25T14:28:47.088" v="15"/>
          <ac:spMkLst>
            <pc:docMk/>
            <pc:sldMk cId="4204649272" sldId="326"/>
            <ac:spMk id="4" creationId="{FE41929C-61C6-2B8D-2418-A920FC9A080B}"/>
          </ac:spMkLst>
        </pc:spChg>
        <pc:spChg chg="mod">
          <ac:chgData name="Lizandra Friedland" userId="ddf78e2b-916d-471e-9432-7da1c3e8ce4c" providerId="ADAL" clId="{97892DFE-C63F-574C-B784-92444784E041}" dt="2025-09-25T14:39:41.682" v="56" actId="20577"/>
          <ac:spMkLst>
            <pc:docMk/>
            <pc:sldMk cId="4204649272" sldId="326"/>
            <ac:spMk id="10" creationId="{8DDF986B-2746-2DA4-3DAD-C1FC01E84391}"/>
          </ac:spMkLst>
        </pc:spChg>
      </pc:sldChg>
      <pc:sldChg chg="addSp delSp modSp mod">
        <pc:chgData name="Lizandra Friedland" userId="ddf78e2b-916d-471e-9432-7da1c3e8ce4c" providerId="ADAL" clId="{97892DFE-C63F-574C-B784-92444784E041}" dt="2025-10-01T16:01:05.627" v="207" actId="20577"/>
        <pc:sldMkLst>
          <pc:docMk/>
          <pc:sldMk cId="886037301" sldId="327"/>
        </pc:sldMkLst>
        <pc:spChg chg="add mod">
          <ac:chgData name="Lizandra Friedland" userId="ddf78e2b-916d-471e-9432-7da1c3e8ce4c" providerId="ADAL" clId="{97892DFE-C63F-574C-B784-92444784E041}" dt="2025-10-01T16:01:05.627" v="207" actId="20577"/>
          <ac:spMkLst>
            <pc:docMk/>
            <pc:sldMk cId="886037301" sldId="327"/>
            <ac:spMk id="2" creationId="{211297A4-6C5C-4D68-B57C-F1D8A3490742}"/>
          </ac:spMkLst>
        </pc:spChg>
        <pc:spChg chg="mod">
          <ac:chgData name="Lizandra Friedland" userId="ddf78e2b-916d-471e-9432-7da1c3e8ce4c" providerId="ADAL" clId="{97892DFE-C63F-574C-B784-92444784E041}" dt="2025-09-25T14:28:53.858" v="17"/>
          <ac:spMkLst>
            <pc:docMk/>
            <pc:sldMk cId="886037301" sldId="327"/>
            <ac:spMk id="4" creationId="{792DF772-718F-AA41-F226-43A18DAE8974}"/>
          </ac:spMkLst>
        </pc:spChg>
      </pc:sldChg>
      <pc:sldChg chg="modSp">
        <pc:chgData name="Lizandra Friedland" userId="ddf78e2b-916d-471e-9432-7da1c3e8ce4c" providerId="ADAL" clId="{97892DFE-C63F-574C-B784-92444784E041}" dt="2025-09-25T14:28:51.368" v="16"/>
        <pc:sldMkLst>
          <pc:docMk/>
          <pc:sldMk cId="894858011" sldId="328"/>
        </pc:sldMkLst>
        <pc:spChg chg="mod">
          <ac:chgData name="Lizandra Friedland" userId="ddf78e2b-916d-471e-9432-7da1c3e8ce4c" providerId="ADAL" clId="{97892DFE-C63F-574C-B784-92444784E041}" dt="2025-09-25T14:28:51.368" v="16"/>
          <ac:spMkLst>
            <pc:docMk/>
            <pc:sldMk cId="894858011" sldId="328"/>
            <ac:spMk id="4" creationId="{79477144-C8B4-8BDE-D09C-FC1FD742F636}"/>
          </ac:spMkLst>
        </pc:spChg>
      </pc:sldChg>
      <pc:sldChg chg="modSp">
        <pc:chgData name="Lizandra Friedland" userId="ddf78e2b-916d-471e-9432-7da1c3e8ce4c" providerId="ADAL" clId="{97892DFE-C63F-574C-B784-92444784E041}" dt="2025-09-25T14:29:03.614" v="20"/>
        <pc:sldMkLst>
          <pc:docMk/>
          <pc:sldMk cId="2535261831" sldId="329"/>
        </pc:sldMkLst>
        <pc:spChg chg="mod">
          <ac:chgData name="Lizandra Friedland" userId="ddf78e2b-916d-471e-9432-7da1c3e8ce4c" providerId="ADAL" clId="{97892DFE-C63F-574C-B784-92444784E041}" dt="2025-09-25T14:29:03.614" v="20"/>
          <ac:spMkLst>
            <pc:docMk/>
            <pc:sldMk cId="2535261831" sldId="329"/>
            <ac:spMk id="4" creationId="{32536607-61D7-F288-E5DF-6D4711DED64B}"/>
          </ac:spMkLst>
        </pc:spChg>
      </pc:sldChg>
      <pc:sldChg chg="modSp mod">
        <pc:chgData name="Lizandra Friedland" userId="ddf78e2b-916d-471e-9432-7da1c3e8ce4c" providerId="ADAL" clId="{97892DFE-C63F-574C-B784-92444784E041}" dt="2025-10-01T16:02:01.771" v="225" actId="20577"/>
        <pc:sldMkLst>
          <pc:docMk/>
          <pc:sldMk cId="3786453182" sldId="331"/>
        </pc:sldMkLst>
        <pc:spChg chg="mod">
          <ac:chgData name="Lizandra Friedland" userId="ddf78e2b-916d-471e-9432-7da1c3e8ce4c" providerId="ADAL" clId="{97892DFE-C63F-574C-B784-92444784E041}" dt="2025-09-25T14:29:00.412" v="19"/>
          <ac:spMkLst>
            <pc:docMk/>
            <pc:sldMk cId="3786453182" sldId="331"/>
            <ac:spMk id="4" creationId="{DDC97438-A89E-9115-2530-8400C583DEAC}"/>
          </ac:spMkLst>
        </pc:spChg>
        <pc:spChg chg="mod">
          <ac:chgData name="Lizandra Friedland" userId="ddf78e2b-916d-471e-9432-7da1c3e8ce4c" providerId="ADAL" clId="{97892DFE-C63F-574C-B784-92444784E041}" dt="2025-10-01T16:02:01.771" v="225" actId="20577"/>
          <ac:spMkLst>
            <pc:docMk/>
            <pc:sldMk cId="3786453182" sldId="331"/>
            <ac:spMk id="10" creationId="{BF9C2564-1719-E8B3-DE1A-1CAD711AEA9F}"/>
          </ac:spMkLst>
        </pc:spChg>
      </pc:sldChg>
      <pc:sldChg chg="modSp mod">
        <pc:chgData name="Lizandra Friedland" userId="ddf78e2b-916d-471e-9432-7da1c3e8ce4c" providerId="ADAL" clId="{97892DFE-C63F-574C-B784-92444784E041}" dt="2025-09-25T14:29:30.233" v="27" actId="207"/>
        <pc:sldMkLst>
          <pc:docMk/>
          <pc:sldMk cId="1037987210" sldId="332"/>
        </pc:sldMkLst>
        <pc:spChg chg="mod">
          <ac:chgData name="Lizandra Friedland" userId="ddf78e2b-916d-471e-9432-7da1c3e8ce4c" providerId="ADAL" clId="{97892DFE-C63F-574C-B784-92444784E041}" dt="2025-09-25T14:29:08.564" v="21"/>
          <ac:spMkLst>
            <pc:docMk/>
            <pc:sldMk cId="1037987210" sldId="332"/>
            <ac:spMk id="4" creationId="{25E0A02C-C977-0E51-7A96-626F22FAACC4}"/>
          </ac:spMkLst>
        </pc:spChg>
        <pc:spChg chg="mod">
          <ac:chgData name="Lizandra Friedland" userId="ddf78e2b-916d-471e-9432-7da1c3e8ce4c" providerId="ADAL" clId="{97892DFE-C63F-574C-B784-92444784E041}" dt="2025-09-25T14:29:30.233" v="27" actId="207"/>
          <ac:spMkLst>
            <pc:docMk/>
            <pc:sldMk cId="1037987210" sldId="332"/>
            <ac:spMk id="10" creationId="{6427684A-7F69-7764-87C5-508B5D6D59C7}"/>
          </ac:spMkLst>
        </pc:spChg>
      </pc:sldChg>
      <pc:sldChg chg="new del">
        <pc:chgData name="Lizandra Friedland" userId="ddf78e2b-916d-471e-9432-7da1c3e8ce4c" providerId="ADAL" clId="{97892DFE-C63F-574C-B784-92444784E041}" dt="2025-09-25T14:39:35.316" v="54" actId="680"/>
        <pc:sldMkLst>
          <pc:docMk/>
          <pc:sldMk cId="3083480003" sldId="333"/>
        </pc:sldMkLst>
      </pc:sldChg>
      <pc:sldChg chg="add">
        <pc:chgData name="Lizandra Friedland" userId="ddf78e2b-916d-471e-9432-7da1c3e8ce4c" providerId="ADAL" clId="{97892DFE-C63F-574C-B784-92444784E041}" dt="2025-09-25T14:39:37.076" v="55" actId="2890"/>
        <pc:sldMkLst>
          <pc:docMk/>
          <pc:sldMk cId="3660926640" sldId="333"/>
        </pc:sldMkLst>
      </pc:sldChg>
      <pc:sldChg chg="add">
        <pc:chgData name="Lizandra Friedland" userId="ddf78e2b-916d-471e-9432-7da1c3e8ce4c" providerId="ADAL" clId="{97892DFE-C63F-574C-B784-92444784E041}" dt="2025-10-06T15:00:35.301" v="901" actId="2890"/>
        <pc:sldMkLst>
          <pc:docMk/>
          <pc:sldMk cId="3461991092" sldId="33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5"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image" Target="../media/image7.jpg"/><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Book5"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rgbClr val="EA4FA3"/>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Meeting New Friends</c:v>
                </c:pt>
                <c:pt idx="1">
                  <c:v>My Professors </c:v>
                </c:pt>
              </c:strCache>
            </c:strRef>
          </c:cat>
          <c:val>
            <c:numRef>
              <c:f>Sheet1!$B$2:$B$3</c:f>
              <c:numCache>
                <c:formatCode>0%</c:formatCode>
                <c:ptCount val="2"/>
                <c:pt idx="0">
                  <c:v>0.24</c:v>
                </c:pt>
                <c:pt idx="1">
                  <c:v>0.17</c:v>
                </c:pt>
              </c:numCache>
            </c:numRef>
          </c:val>
          <c:extLst>
            <c:ext xmlns:c16="http://schemas.microsoft.com/office/drawing/2014/chart" uri="{C3380CC4-5D6E-409C-BE32-E72D297353CC}">
              <c16:uniqueId val="{00000000-385B-AB4B-9AF2-CBBEDA47189D}"/>
            </c:ext>
          </c:extLst>
        </c:ser>
        <c:dLbls>
          <c:dLblPos val="outEnd"/>
          <c:showLegendKey val="0"/>
          <c:showVal val="1"/>
          <c:showCatName val="0"/>
          <c:showSerName val="0"/>
          <c:showPercent val="0"/>
          <c:showBubbleSize val="0"/>
        </c:dLbls>
        <c:gapWidth val="219"/>
        <c:overlap val="-27"/>
        <c:axId val="974444000"/>
        <c:axId val="1952921024"/>
      </c:barChart>
      <c:catAx>
        <c:axId val="974444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rgbClr val="EA4FA3"/>
                </a:solidFill>
                <a:latin typeface="+mn-lt"/>
                <a:ea typeface="+mn-ea"/>
                <a:cs typeface="+mn-cs"/>
              </a:defRPr>
            </a:pPr>
            <a:endParaRPr lang="en-US"/>
          </a:p>
        </c:txPr>
        <c:crossAx val="1952921024"/>
        <c:crosses val="autoZero"/>
        <c:auto val="1"/>
        <c:lblAlgn val="ctr"/>
        <c:lblOffset val="100"/>
        <c:noMultiLvlLbl val="0"/>
      </c:catAx>
      <c:valAx>
        <c:axId val="195292102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97444400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rgbClr val="EA4FA3"/>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4AC0C0"/>
              </a:solidFill>
              <a:ln w="19050">
                <a:solidFill>
                  <a:schemeClr val="lt1"/>
                </a:solidFill>
              </a:ln>
              <a:effectLst/>
            </c:spPr>
            <c:extLst>
              <c:ext xmlns:c16="http://schemas.microsoft.com/office/drawing/2014/chart" uri="{C3380CC4-5D6E-409C-BE32-E72D297353CC}">
                <c16:uniqueId val="{00000001-FF6D-974A-90F3-1EF8404958F2}"/>
              </c:ext>
            </c:extLst>
          </c:dPt>
          <c:dPt>
            <c:idx val="1"/>
            <c:bubble3D val="0"/>
            <c:spPr>
              <a:solidFill>
                <a:srgbClr val="FFCB3E"/>
              </a:solidFill>
              <a:ln w="19050">
                <a:solidFill>
                  <a:schemeClr val="lt1"/>
                </a:solidFill>
              </a:ln>
              <a:effectLst/>
            </c:spPr>
            <c:extLst>
              <c:ext xmlns:c16="http://schemas.microsoft.com/office/drawing/2014/chart" uri="{C3380CC4-5D6E-409C-BE32-E72D297353CC}">
                <c16:uniqueId val="{00000003-FF6D-974A-90F3-1EF8404958F2}"/>
              </c:ext>
            </c:extLst>
          </c:dPt>
          <c:dPt>
            <c:idx val="2"/>
            <c:bubble3D val="0"/>
            <c:spPr>
              <a:solidFill>
                <a:srgbClr val="CB8CE2"/>
              </a:solidFill>
              <a:ln w="19050">
                <a:solidFill>
                  <a:schemeClr val="lt1"/>
                </a:solidFill>
              </a:ln>
              <a:effectLst/>
            </c:spPr>
            <c:extLst>
              <c:ext xmlns:c16="http://schemas.microsoft.com/office/drawing/2014/chart" uri="{C3380CC4-5D6E-409C-BE32-E72D297353CC}">
                <c16:uniqueId val="{00000005-FF6D-974A-90F3-1EF8404958F2}"/>
              </c:ext>
            </c:extLst>
          </c:dPt>
          <c:cat>
            <c:strRef>
              <c:f>Sheet1!$B$48:$B$50</c:f>
              <c:strCache>
                <c:ptCount val="3"/>
                <c:pt idx="0">
                  <c:v>NO ENGL</c:v>
                </c:pt>
                <c:pt idx="1">
                  <c:v>ENGL PLUS</c:v>
                </c:pt>
                <c:pt idx="2">
                  <c:v>ENGL ONLY</c:v>
                </c:pt>
              </c:strCache>
            </c:strRef>
          </c:cat>
          <c:val>
            <c:numRef>
              <c:f>Sheet1!$C$48:$C$50</c:f>
              <c:numCache>
                <c:formatCode>0%</c:formatCode>
                <c:ptCount val="3"/>
                <c:pt idx="0">
                  <c:v>0.24</c:v>
                </c:pt>
                <c:pt idx="1">
                  <c:v>0.44</c:v>
                </c:pt>
                <c:pt idx="2">
                  <c:v>0.32</c:v>
                </c:pt>
              </c:numCache>
            </c:numRef>
          </c:val>
          <c:extLst>
            <c:ext xmlns:c16="http://schemas.microsoft.com/office/drawing/2014/chart" uri="{C3380CC4-5D6E-409C-BE32-E72D297353CC}">
              <c16:uniqueId val="{00000006-FF6D-974A-90F3-1EF8404958F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Sheet1!$C$39</c:f>
              <c:strCache>
                <c:ptCount val="1"/>
                <c:pt idx="0">
                  <c:v>LGBTQ+</c:v>
                </c:pt>
              </c:strCache>
            </c:strRef>
          </c:tx>
          <c:dPt>
            <c:idx val="0"/>
            <c:bubble3D val="0"/>
            <c:spPr>
              <a:blipFill>
                <a:blip xmlns:r="http://schemas.openxmlformats.org/officeDocument/2006/relationships" r:embed="rId3"/>
                <a:stretch>
                  <a:fillRect/>
                </a:stretch>
              </a:blipFill>
              <a:ln w="19050">
                <a:solidFill>
                  <a:schemeClr val="lt1"/>
                </a:solidFill>
              </a:ln>
              <a:effectLst/>
            </c:spPr>
            <c:extLst>
              <c:ext xmlns:c16="http://schemas.microsoft.com/office/drawing/2014/chart" uri="{C3380CC4-5D6E-409C-BE32-E72D297353CC}">
                <c16:uniqueId val="{00000001-88D3-B04F-AF50-51DBEF63224C}"/>
              </c:ext>
            </c:extLst>
          </c:dPt>
          <c:dPt>
            <c:idx val="1"/>
            <c:bubble3D val="0"/>
            <c:spPr>
              <a:solidFill>
                <a:schemeClr val="bg1"/>
              </a:solidFill>
              <a:ln w="19050">
                <a:solidFill>
                  <a:schemeClr val="lt1"/>
                </a:solidFill>
              </a:ln>
              <a:effectLst/>
            </c:spPr>
            <c:extLst>
              <c:ext xmlns:c16="http://schemas.microsoft.com/office/drawing/2014/chart" uri="{C3380CC4-5D6E-409C-BE32-E72D297353CC}">
                <c16:uniqueId val="{00000003-88D3-B04F-AF50-51DBEF63224C}"/>
              </c:ext>
            </c:extLst>
          </c:dPt>
          <c:dPt>
            <c:idx val="2"/>
            <c:bubble3D val="0"/>
            <c:spPr>
              <a:solidFill>
                <a:schemeClr val="accent5">
                  <a:lumMod val="40000"/>
                  <a:lumOff val="60000"/>
                </a:schemeClr>
              </a:solidFill>
              <a:ln w="19050">
                <a:solidFill>
                  <a:schemeClr val="lt1"/>
                </a:solidFill>
              </a:ln>
              <a:effectLst/>
            </c:spPr>
            <c:extLst>
              <c:ext xmlns:c16="http://schemas.microsoft.com/office/drawing/2014/chart" uri="{C3380CC4-5D6E-409C-BE32-E72D297353CC}">
                <c16:uniqueId val="{00000005-88D3-B04F-AF50-51DBEF63224C}"/>
              </c:ext>
            </c:extLst>
          </c:dPt>
          <c:cat>
            <c:strRef>
              <c:f>Sheet1!$B$40:$B$42</c:f>
              <c:strCache>
                <c:ptCount val="3"/>
                <c:pt idx="0">
                  <c:v>Yes</c:v>
                </c:pt>
                <c:pt idx="1">
                  <c:v>No</c:v>
                </c:pt>
                <c:pt idx="2">
                  <c:v>Unsure</c:v>
                </c:pt>
              </c:strCache>
            </c:strRef>
          </c:cat>
          <c:val>
            <c:numRef>
              <c:f>Sheet1!$C$40:$C$42</c:f>
              <c:numCache>
                <c:formatCode>0%</c:formatCode>
                <c:ptCount val="3"/>
                <c:pt idx="0">
                  <c:v>0.22</c:v>
                </c:pt>
                <c:pt idx="1">
                  <c:v>0.7</c:v>
                </c:pt>
                <c:pt idx="2">
                  <c:v>0.08</c:v>
                </c:pt>
              </c:numCache>
            </c:numRef>
          </c:val>
          <c:extLst>
            <c:ext xmlns:c16="http://schemas.microsoft.com/office/drawing/2014/chart" uri="{C3380CC4-5D6E-409C-BE32-E72D297353CC}">
              <c16:uniqueId val="{00000006-88D3-B04F-AF50-51DBEF63224C}"/>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883278364146411"/>
          <c:y val="0.4944601248414256"/>
          <c:w val="0.19212250328481886"/>
          <c:h val="0.2837457365705831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Aptos" panose="020B0004020202020204" pitchFamily="34" charset="0"/>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Sheet1!$M$13</c:f>
              <c:strCache>
                <c:ptCount val="1"/>
                <c:pt idx="0">
                  <c:v>Received Pell</c:v>
                </c:pt>
              </c:strCache>
            </c:strRef>
          </c:tx>
          <c:dPt>
            <c:idx val="0"/>
            <c:bubble3D val="0"/>
            <c:spPr>
              <a:solidFill>
                <a:srgbClr val="009193"/>
              </a:solidFill>
              <a:ln w="19050">
                <a:solidFill>
                  <a:schemeClr val="lt1"/>
                </a:solidFill>
              </a:ln>
              <a:effectLst/>
            </c:spPr>
            <c:extLst>
              <c:ext xmlns:c16="http://schemas.microsoft.com/office/drawing/2014/chart" uri="{C3380CC4-5D6E-409C-BE32-E72D297353CC}">
                <c16:uniqueId val="{00000001-426A-2B4B-8F0F-BB3272C1534C}"/>
              </c:ext>
            </c:extLst>
          </c:dPt>
          <c:dPt>
            <c:idx val="1"/>
            <c:bubble3D val="0"/>
            <c:spPr>
              <a:solidFill>
                <a:srgbClr val="FABFAB"/>
              </a:solidFill>
              <a:ln w="19050">
                <a:solidFill>
                  <a:schemeClr val="lt1"/>
                </a:solidFill>
              </a:ln>
              <a:effectLst/>
            </c:spPr>
            <c:extLst>
              <c:ext xmlns:c16="http://schemas.microsoft.com/office/drawing/2014/chart" uri="{C3380CC4-5D6E-409C-BE32-E72D297353CC}">
                <c16:uniqueId val="{00000003-426A-2B4B-8F0F-BB3272C1534C}"/>
              </c:ext>
            </c:extLst>
          </c:dPt>
          <c:dLbls>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lumMod val="75000"/>
                        </a:schemeClr>
                      </a:solidFill>
                      <a:latin typeface="+mn-lt"/>
                      <a:ea typeface="+mn-ea"/>
                      <a:cs typeface="+mn-cs"/>
                    </a:defRPr>
                  </a:pPr>
                  <a:endParaRPr lang="en-US"/>
                </a:p>
              </c:txPr>
              <c:showLegendKey val="0"/>
              <c:showVal val="0"/>
              <c:showCatName val="0"/>
              <c:showSerName val="0"/>
              <c:showPercent val="1"/>
              <c:showBubbleSize val="0"/>
              <c:extLst>
                <c:ext xmlns:c16="http://schemas.microsoft.com/office/drawing/2014/chart" uri="{C3380CC4-5D6E-409C-BE32-E72D297353CC}">
                  <c16:uniqueId val="{00000003-426A-2B4B-8F0F-BB3272C1534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Sheet1!$N$12:$O$12</c:f>
              <c:strCache>
                <c:ptCount val="2"/>
                <c:pt idx="0">
                  <c:v>Yes</c:v>
                </c:pt>
                <c:pt idx="1">
                  <c:v>No</c:v>
                </c:pt>
              </c:strCache>
            </c:strRef>
          </c:cat>
          <c:val>
            <c:numRef>
              <c:f>Sheet1!$N$13:$O$13</c:f>
              <c:numCache>
                <c:formatCode>0%</c:formatCode>
                <c:ptCount val="2"/>
                <c:pt idx="0">
                  <c:v>0.52</c:v>
                </c:pt>
                <c:pt idx="1">
                  <c:v>0.49</c:v>
                </c:pt>
              </c:numCache>
            </c:numRef>
          </c:val>
          <c:extLst>
            <c:ext xmlns:c16="http://schemas.microsoft.com/office/drawing/2014/chart" uri="{C3380CC4-5D6E-409C-BE32-E72D297353CC}">
              <c16:uniqueId val="{00000004-426A-2B4B-8F0F-BB3272C1534C}"/>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Sheet1!$M$13</c:f>
              <c:strCache>
                <c:ptCount val="1"/>
                <c:pt idx="0">
                  <c:v>Received Pell</c:v>
                </c:pt>
              </c:strCache>
            </c:strRef>
          </c:tx>
          <c:dPt>
            <c:idx val="0"/>
            <c:bubble3D val="0"/>
            <c:spPr>
              <a:solidFill>
                <a:srgbClr val="009193"/>
              </a:solidFill>
              <a:ln w="19050">
                <a:solidFill>
                  <a:schemeClr val="lt1"/>
                </a:solidFill>
              </a:ln>
              <a:effectLst/>
            </c:spPr>
            <c:extLst>
              <c:ext xmlns:c16="http://schemas.microsoft.com/office/drawing/2014/chart" uri="{C3380CC4-5D6E-409C-BE32-E72D297353CC}">
                <c16:uniqueId val="{00000001-426A-2B4B-8F0F-BB3272C1534C}"/>
              </c:ext>
            </c:extLst>
          </c:dPt>
          <c:dPt>
            <c:idx val="1"/>
            <c:bubble3D val="0"/>
            <c:spPr>
              <a:solidFill>
                <a:srgbClr val="FABFAB"/>
              </a:solidFill>
              <a:ln w="19050">
                <a:solidFill>
                  <a:schemeClr val="lt1"/>
                </a:solidFill>
              </a:ln>
              <a:effectLst/>
            </c:spPr>
            <c:extLst>
              <c:ext xmlns:c16="http://schemas.microsoft.com/office/drawing/2014/chart" uri="{C3380CC4-5D6E-409C-BE32-E72D297353CC}">
                <c16:uniqueId val="{00000003-426A-2B4B-8F0F-BB3272C1534C}"/>
              </c:ext>
            </c:extLst>
          </c:dPt>
          <c:dLbls>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lumMod val="75000"/>
                        </a:schemeClr>
                      </a:solidFill>
                      <a:latin typeface="+mn-lt"/>
                      <a:ea typeface="+mn-ea"/>
                      <a:cs typeface="+mn-cs"/>
                    </a:defRPr>
                  </a:pPr>
                  <a:endParaRPr lang="en-US"/>
                </a:p>
              </c:txPr>
              <c:showLegendKey val="0"/>
              <c:showVal val="0"/>
              <c:showCatName val="0"/>
              <c:showSerName val="0"/>
              <c:showPercent val="1"/>
              <c:showBubbleSize val="0"/>
              <c:extLst>
                <c:ext xmlns:c16="http://schemas.microsoft.com/office/drawing/2014/chart" uri="{C3380CC4-5D6E-409C-BE32-E72D297353CC}">
                  <c16:uniqueId val="{00000003-426A-2B4B-8F0F-BB3272C1534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Sheet1!$N$12:$O$12</c:f>
              <c:strCache>
                <c:ptCount val="2"/>
                <c:pt idx="0">
                  <c:v>Yes</c:v>
                </c:pt>
                <c:pt idx="1">
                  <c:v>No</c:v>
                </c:pt>
              </c:strCache>
            </c:strRef>
          </c:cat>
          <c:val>
            <c:numRef>
              <c:f>Sheet1!$N$13:$O$13</c:f>
              <c:numCache>
                <c:formatCode>0%</c:formatCode>
                <c:ptCount val="2"/>
                <c:pt idx="0">
                  <c:v>0.52</c:v>
                </c:pt>
                <c:pt idx="1">
                  <c:v>0.49</c:v>
                </c:pt>
              </c:numCache>
            </c:numRef>
          </c:val>
          <c:extLst>
            <c:ext xmlns:c16="http://schemas.microsoft.com/office/drawing/2014/chart" uri="{C3380CC4-5D6E-409C-BE32-E72D297353CC}">
              <c16:uniqueId val="{00000004-426A-2B4B-8F0F-BB3272C1534C}"/>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Sheet1!$M$13</c:f>
              <c:strCache>
                <c:ptCount val="1"/>
                <c:pt idx="0">
                  <c:v>Received Pell</c:v>
                </c:pt>
              </c:strCache>
            </c:strRef>
          </c:tx>
          <c:dPt>
            <c:idx val="0"/>
            <c:bubble3D val="0"/>
            <c:spPr>
              <a:solidFill>
                <a:srgbClr val="009193"/>
              </a:solidFill>
              <a:ln w="19050">
                <a:solidFill>
                  <a:schemeClr val="lt1"/>
                </a:solidFill>
              </a:ln>
              <a:effectLst/>
            </c:spPr>
            <c:extLst>
              <c:ext xmlns:c16="http://schemas.microsoft.com/office/drawing/2014/chart" uri="{C3380CC4-5D6E-409C-BE32-E72D297353CC}">
                <c16:uniqueId val="{00000001-426A-2B4B-8F0F-BB3272C1534C}"/>
              </c:ext>
            </c:extLst>
          </c:dPt>
          <c:dPt>
            <c:idx val="1"/>
            <c:bubble3D val="0"/>
            <c:spPr>
              <a:solidFill>
                <a:srgbClr val="FABFAB"/>
              </a:solidFill>
              <a:ln w="19050">
                <a:solidFill>
                  <a:schemeClr val="lt1"/>
                </a:solidFill>
              </a:ln>
              <a:effectLst/>
            </c:spPr>
            <c:extLst>
              <c:ext xmlns:c16="http://schemas.microsoft.com/office/drawing/2014/chart" uri="{C3380CC4-5D6E-409C-BE32-E72D297353CC}">
                <c16:uniqueId val="{00000003-426A-2B4B-8F0F-BB3272C1534C}"/>
              </c:ext>
            </c:extLst>
          </c:dPt>
          <c:dLbls>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lumMod val="75000"/>
                        </a:schemeClr>
                      </a:solidFill>
                      <a:latin typeface="+mn-lt"/>
                      <a:ea typeface="+mn-ea"/>
                      <a:cs typeface="+mn-cs"/>
                    </a:defRPr>
                  </a:pPr>
                  <a:endParaRPr lang="en-US"/>
                </a:p>
              </c:txPr>
              <c:showLegendKey val="0"/>
              <c:showVal val="0"/>
              <c:showCatName val="0"/>
              <c:showSerName val="0"/>
              <c:showPercent val="1"/>
              <c:showBubbleSize val="0"/>
              <c:extLst>
                <c:ext xmlns:c16="http://schemas.microsoft.com/office/drawing/2014/chart" uri="{C3380CC4-5D6E-409C-BE32-E72D297353CC}">
                  <c16:uniqueId val="{00000003-426A-2B4B-8F0F-BB3272C1534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Sheet1!$N$12:$O$12</c:f>
              <c:strCache>
                <c:ptCount val="2"/>
                <c:pt idx="0">
                  <c:v>Yes</c:v>
                </c:pt>
                <c:pt idx="1">
                  <c:v>No</c:v>
                </c:pt>
              </c:strCache>
            </c:strRef>
          </c:cat>
          <c:val>
            <c:numRef>
              <c:f>Sheet1!$N$13:$O$13</c:f>
              <c:numCache>
                <c:formatCode>0%</c:formatCode>
                <c:ptCount val="2"/>
                <c:pt idx="0">
                  <c:v>0.52</c:v>
                </c:pt>
                <c:pt idx="1">
                  <c:v>0.49</c:v>
                </c:pt>
              </c:numCache>
            </c:numRef>
          </c:val>
          <c:extLst>
            <c:ext xmlns:c16="http://schemas.microsoft.com/office/drawing/2014/chart" uri="{C3380CC4-5D6E-409C-BE32-E72D297353CC}">
              <c16:uniqueId val="{00000004-426A-2B4B-8F0F-BB3272C1534C}"/>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919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Stress-relieving and Community-building Events</c:v>
                </c:pt>
                <c:pt idx="1">
                  <c:v>A Campus Culture of Care</c:v>
                </c:pt>
                <c:pt idx="2">
                  <c:v>Improved communication from instructors</c:v>
                </c:pt>
              </c:strCache>
            </c:strRef>
          </c:cat>
          <c:val>
            <c:numRef>
              <c:f>Sheet1!$B$2:$B$4</c:f>
              <c:numCache>
                <c:formatCode>0%</c:formatCode>
                <c:ptCount val="3"/>
                <c:pt idx="0">
                  <c:v>0.24</c:v>
                </c:pt>
                <c:pt idx="1">
                  <c:v>0.17</c:v>
                </c:pt>
                <c:pt idx="2">
                  <c:v>0.16</c:v>
                </c:pt>
              </c:numCache>
            </c:numRef>
          </c:val>
          <c:extLst>
            <c:ext xmlns:c16="http://schemas.microsoft.com/office/drawing/2014/chart" uri="{C3380CC4-5D6E-409C-BE32-E72D297353CC}">
              <c16:uniqueId val="{00000000-28BC-9B43-B6F5-DE64F02CAAA2}"/>
            </c:ext>
          </c:extLst>
        </c:ser>
        <c:dLbls>
          <c:dLblPos val="outEnd"/>
          <c:showLegendKey val="0"/>
          <c:showVal val="1"/>
          <c:showCatName val="0"/>
          <c:showSerName val="0"/>
          <c:showPercent val="0"/>
          <c:showBubbleSize val="0"/>
        </c:dLbls>
        <c:gapWidth val="219"/>
        <c:overlap val="-27"/>
        <c:axId val="974444000"/>
        <c:axId val="1952921024"/>
      </c:barChart>
      <c:catAx>
        <c:axId val="974444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952921024"/>
        <c:crosses val="autoZero"/>
        <c:auto val="1"/>
        <c:lblAlgn val="ctr"/>
        <c:lblOffset val="100"/>
        <c:noMultiLvlLbl val="0"/>
      </c:catAx>
      <c:valAx>
        <c:axId val="19529210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7444400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85B74EF-E1F4-158A-5E97-68B888C1CE1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CETLL Pedagogy Pop-up </a:t>
            </a:r>
          </a:p>
        </p:txBody>
      </p:sp>
      <p:sp>
        <p:nvSpPr>
          <p:cNvPr id="3" name="Date Placeholder 2">
            <a:extLst>
              <a:ext uri="{FF2B5EF4-FFF2-40B4-BE49-F238E27FC236}">
                <a16:creationId xmlns:a16="http://schemas.microsoft.com/office/drawing/2014/main" id="{342BA754-C7E4-3922-11F4-AFA2BA9BB3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Fall 2025</a:t>
            </a:r>
          </a:p>
        </p:txBody>
      </p:sp>
      <p:sp>
        <p:nvSpPr>
          <p:cNvPr id="4" name="Footer Placeholder 3">
            <a:extLst>
              <a:ext uri="{FF2B5EF4-FFF2-40B4-BE49-F238E27FC236}">
                <a16:creationId xmlns:a16="http://schemas.microsoft.com/office/drawing/2014/main" id="{48B3FCA0-A33A-66FD-1915-B70AE427B4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FEA93CA-376E-8FE0-5154-F7D191D5692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1600D8-37AE-394C-A09A-B8678D45A321}" type="slidenum">
              <a:rPr lang="en-US" smtClean="0"/>
              <a:t>‹#›</a:t>
            </a:fld>
            <a:endParaRPr lang="en-US"/>
          </a:p>
        </p:txBody>
      </p:sp>
    </p:spTree>
    <p:extLst>
      <p:ext uri="{BB962C8B-B14F-4D97-AF65-F5344CB8AC3E}">
        <p14:creationId xmlns:p14="http://schemas.microsoft.com/office/powerpoint/2010/main" val="931593599"/>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CETLL Pedagogy Pop-up </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US"/>
              <a:t>Fall 2025</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23613C-A965-434B-873F-ACA1E7FC4986}" type="slidenum">
              <a:rPr lang="en-US" smtClean="0"/>
              <a:t>‹#›</a:t>
            </a:fld>
            <a:endParaRPr lang="en-US"/>
          </a:p>
        </p:txBody>
      </p:sp>
    </p:spTree>
    <p:extLst>
      <p:ext uri="{BB962C8B-B14F-4D97-AF65-F5344CB8AC3E}">
        <p14:creationId xmlns:p14="http://schemas.microsoft.com/office/powerpoint/2010/main" val="1216819424"/>
      </p:ext>
    </p:extLst>
  </p:cSld>
  <p:clrMap bg1="lt1" tx1="dk1" bg2="lt2" tx2="dk2" accent1="accent1" accent2="accent2" accent3="accent3" accent4="accent4" accent5="accent5" accent6="accent6" hlink="hlink" folHlink="folHlink"/>
  <p:hf sldNum="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28CEF6-8784-B74C-1005-24C142E5CF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B28D6C-338D-42D3-AFB0-CC7BC09304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9C055E-2B44-FB14-134D-FF20B6717FE1}"/>
              </a:ext>
            </a:extLst>
          </p:cNvPr>
          <p:cNvSpPr>
            <a:spLocks noGrp="1"/>
          </p:cNvSpPr>
          <p:nvPr>
            <p:ph type="body" idx="1"/>
          </p:nvPr>
        </p:nvSpPr>
        <p:spPr/>
        <p:txBody>
          <a:bodyPr/>
          <a:lstStyle/>
          <a:p>
            <a:r>
              <a:rPr lang="en-US" b="0" i="0" dirty="0">
                <a:solidFill>
                  <a:srgbClr val="001D35"/>
                </a:solidFill>
                <a:effectLst/>
                <a:latin typeface="Google Sans"/>
              </a:rPr>
              <a:t>"Peace Through Understanding”</a:t>
            </a:r>
          </a:p>
          <a:p>
            <a:r>
              <a:rPr lang="en-US" sz="1200" b="0" i="0" kern="1200" dirty="0">
                <a:solidFill>
                  <a:schemeClr val="tx1"/>
                </a:solidFill>
                <a:effectLst/>
                <a:latin typeface="+mn-lt"/>
                <a:ea typeface="+mn-ea"/>
                <a:cs typeface="+mn-cs"/>
              </a:rPr>
              <a:t>New York World's Fair of 1964-65</a:t>
            </a:r>
          </a:p>
          <a:p>
            <a:r>
              <a:rPr lang="en-US" sz="1200" b="0" i="0" kern="1200" dirty="0">
                <a:solidFill>
                  <a:schemeClr val="tx1"/>
                </a:solidFill>
                <a:effectLst/>
                <a:latin typeface="+mn-lt"/>
                <a:ea typeface="+mn-ea"/>
                <a:cs typeface="+mn-cs"/>
              </a:rPr>
              <a:t>Designed by landscape architect Gilmore D. Clarke (1892–1982)</a:t>
            </a:r>
            <a:endParaRPr lang="en-US" b="0" i="0" dirty="0">
              <a:solidFill>
                <a:srgbClr val="001D35"/>
              </a:solidFill>
              <a:effectLst/>
              <a:latin typeface="Google Sans"/>
            </a:endParaRPr>
          </a:p>
          <a:p>
            <a:r>
              <a:rPr lang="en-US" dirty="0"/>
              <a:t>https://</a:t>
            </a:r>
            <a:r>
              <a:rPr lang="en-US" dirty="0" err="1"/>
              <a:t>www.nycgovparks.org</a:t>
            </a:r>
            <a:r>
              <a:rPr lang="en-US" dirty="0"/>
              <a:t>/parks/flushing-meadows-corona-park/highlights/12761#:~:text=The%20Unisphere%2C%20located%20at%20the,New%20York%20City's%20park%20infrastructure.</a:t>
            </a:r>
          </a:p>
        </p:txBody>
      </p:sp>
      <p:sp>
        <p:nvSpPr>
          <p:cNvPr id="5" name="Date Placeholder 4">
            <a:extLst>
              <a:ext uri="{FF2B5EF4-FFF2-40B4-BE49-F238E27FC236}">
                <a16:creationId xmlns:a16="http://schemas.microsoft.com/office/drawing/2014/main" id="{B40BBE8E-C7FD-7234-88EC-3A8A70153E57}"/>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504F69FF-F5BD-D0A5-DEF9-D0C07CD14DCF}"/>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729005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educationdata.org</a:t>
            </a:r>
            <a:r>
              <a:rPr lang="en-US" dirty="0"/>
              <a:t>/</a:t>
            </a:r>
            <a:r>
              <a:rPr lang="en-US" dirty="0" err="1"/>
              <a:t>pell</a:t>
            </a:r>
            <a:r>
              <a:rPr lang="en-US" dirty="0"/>
              <a:t>-grant-statistics</a:t>
            </a:r>
          </a:p>
          <a:p>
            <a:endParaRPr lang="en-US" dirty="0"/>
          </a:p>
        </p:txBody>
      </p:sp>
      <p:sp>
        <p:nvSpPr>
          <p:cNvPr id="5" name="Date Placeholder 4">
            <a:extLst>
              <a:ext uri="{FF2B5EF4-FFF2-40B4-BE49-F238E27FC236}">
                <a16:creationId xmlns:a16="http://schemas.microsoft.com/office/drawing/2014/main" id="{F9E89888-2231-CF47-1096-2171C1A6EA8B}"/>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9C43B208-1250-EEBE-B0A7-BD1CA3DF5C59}"/>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1779827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insights.cuny.edu</a:t>
            </a:r>
            <a:r>
              <a:rPr lang="en-US" dirty="0"/>
              <a:t>/t/</a:t>
            </a:r>
            <a:r>
              <a:rPr lang="en-US" dirty="0" err="1"/>
              <a:t>CUNYGuest</a:t>
            </a:r>
            <a:r>
              <a:rPr lang="en-US" dirty="0"/>
              <a:t>/views/2022StudentExperienceSurvey/</a:t>
            </a:r>
            <a:r>
              <a:rPr lang="en-US" dirty="0" err="1"/>
              <a:t>StudentExperienceSurveySES</a:t>
            </a:r>
            <a:r>
              <a:rPr lang="en-US" dirty="0"/>
              <a:t>?%3Aembed=y&amp;%3AisGuestRedirectFromVizportal=y</a:t>
            </a:r>
          </a:p>
          <a:p>
            <a:endParaRPr lang="en-US" dirty="0"/>
          </a:p>
        </p:txBody>
      </p:sp>
      <p:sp>
        <p:nvSpPr>
          <p:cNvPr id="5" name="Date Placeholder 4">
            <a:extLst>
              <a:ext uri="{FF2B5EF4-FFF2-40B4-BE49-F238E27FC236}">
                <a16:creationId xmlns:a16="http://schemas.microsoft.com/office/drawing/2014/main" id="{B71D2959-BC7C-4BDB-E0EE-A1F242B60F17}"/>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4403687B-3937-B4AD-181A-C4AE7F41DB1F}"/>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1534162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DEECE-C414-5592-26C5-E0D0E25874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6BF49B-130D-781C-B888-035BBE6E0A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D3B475-972D-2DB4-73A6-20E1E5767A38}"/>
              </a:ext>
            </a:extLst>
          </p:cNvPr>
          <p:cNvSpPr>
            <a:spLocks noGrp="1"/>
          </p:cNvSpPr>
          <p:nvPr>
            <p:ph type="body" idx="1"/>
          </p:nvPr>
        </p:nvSpPr>
        <p:spPr/>
        <p:txBody>
          <a:bodyPr/>
          <a:lstStyle/>
          <a:p>
            <a:r>
              <a:rPr lang="en-US" dirty="0"/>
              <a:t>https://www1.cuny.edu/mu/forum/2018/08/24/the-chronicle-of-higher-ed-ranks-queens-college-in-top-1-of-all-u-s-colleges-for-upward-social-and-economic-mobility/</a:t>
            </a:r>
          </a:p>
        </p:txBody>
      </p:sp>
      <p:sp>
        <p:nvSpPr>
          <p:cNvPr id="5" name="Date Placeholder 4">
            <a:extLst>
              <a:ext uri="{FF2B5EF4-FFF2-40B4-BE49-F238E27FC236}">
                <a16:creationId xmlns:a16="http://schemas.microsoft.com/office/drawing/2014/main" id="{B798453C-1EC7-7AB2-59D2-AE2EBD81ACA3}"/>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333904EE-516C-7271-02F8-05AADA432DD7}"/>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821954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95879-F286-452A-2C23-F9CA964341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C7A1D0-44A9-F2ED-AE55-3B20BC003E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7E6642-53D5-C5B1-C0DF-8018A7135969}"/>
              </a:ext>
            </a:extLst>
          </p:cNvPr>
          <p:cNvSpPr>
            <a:spLocks noGrp="1"/>
          </p:cNvSpPr>
          <p:nvPr>
            <p:ph type="body" idx="1"/>
          </p:nvPr>
        </p:nvSpPr>
        <p:spPr/>
        <p:txBody>
          <a:bodyPr/>
          <a:lstStyle/>
          <a:p>
            <a:r>
              <a:rPr lang="en-US" dirty="0"/>
              <a:t>https://</a:t>
            </a:r>
            <a:r>
              <a:rPr lang="en-US" dirty="0" err="1"/>
              <a:t>www.qc.cuny.edu</a:t>
            </a:r>
            <a:r>
              <a:rPr lang="en-US" dirty="0"/>
              <a:t>/</a:t>
            </a:r>
            <a:r>
              <a:rPr lang="en-US" dirty="0" err="1"/>
              <a:t>oie</a:t>
            </a:r>
            <a:r>
              <a:rPr lang="en-US" dirty="0"/>
              <a:t>/alumni-outcomes/</a:t>
            </a:r>
          </a:p>
        </p:txBody>
      </p:sp>
      <p:sp>
        <p:nvSpPr>
          <p:cNvPr id="5" name="Date Placeholder 4">
            <a:extLst>
              <a:ext uri="{FF2B5EF4-FFF2-40B4-BE49-F238E27FC236}">
                <a16:creationId xmlns:a16="http://schemas.microsoft.com/office/drawing/2014/main" id="{40507D52-1DD1-26C4-1B4A-7825A5988CE5}"/>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15D34C00-E3DE-58D2-BA86-7D37C6DD3A34}"/>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124225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478D3-43B2-72C5-098A-8B9A195EE4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C468EE-6140-F447-7F60-09D6760ABC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E7AE59-AB61-ECAB-09BB-6E43B1B6A1C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digital‑native; expect flexibility, mental health, transparency</a:t>
            </a:r>
          </a:p>
        </p:txBody>
      </p:sp>
      <p:sp>
        <p:nvSpPr>
          <p:cNvPr id="5" name="Date Placeholder 4">
            <a:extLst>
              <a:ext uri="{FF2B5EF4-FFF2-40B4-BE49-F238E27FC236}">
                <a16:creationId xmlns:a16="http://schemas.microsoft.com/office/drawing/2014/main" id="{1AE7658D-6E12-81BC-E695-46961DAF87BA}"/>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3CC056C2-41E8-7605-50B9-CAEA992BA6C0}"/>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4282872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7035E-3696-156F-5BD2-094357B2FE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C00B90-D1F1-7645-CE23-E1E0783A5B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FE4094-080D-C6EB-0313-383519242B4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digital‑native; expect flexibility, mental health, transparency</a:t>
            </a:r>
          </a:p>
        </p:txBody>
      </p:sp>
      <p:sp>
        <p:nvSpPr>
          <p:cNvPr id="5" name="Date Placeholder 4">
            <a:extLst>
              <a:ext uri="{FF2B5EF4-FFF2-40B4-BE49-F238E27FC236}">
                <a16:creationId xmlns:a16="http://schemas.microsoft.com/office/drawing/2014/main" id="{5256B00F-30EE-72A1-9AA4-D2E0D133262E}"/>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7DC584E8-5EB3-391A-583D-11B33A1135F9}"/>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1305256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E93D7C-2301-82AE-475B-745B4C05E0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FB3F1F-5569-4ED5-5DB1-34E0AD6E66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7873A0-8AFA-13C6-2CFA-28248C6E02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p:txBody>
      </p:sp>
      <p:sp>
        <p:nvSpPr>
          <p:cNvPr id="5" name="Date Placeholder 4">
            <a:extLst>
              <a:ext uri="{FF2B5EF4-FFF2-40B4-BE49-F238E27FC236}">
                <a16:creationId xmlns:a16="http://schemas.microsoft.com/office/drawing/2014/main" id="{8460B72C-0B96-3A56-23C9-29D5B50CC447}"/>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57A48707-ACE8-94B5-7805-EC8465E13DA7}"/>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281820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05934-37F2-8E42-A6D1-CE0D7A8FF9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37F2D9-8ACD-AED2-935E-0ADE224005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77343D-26BA-AF2D-F80C-1E43BC098C3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5" name="Date Placeholder 4">
            <a:extLst>
              <a:ext uri="{FF2B5EF4-FFF2-40B4-BE49-F238E27FC236}">
                <a16:creationId xmlns:a16="http://schemas.microsoft.com/office/drawing/2014/main" id="{D04587A2-E686-7BDF-FB7D-D3095801EAF4}"/>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66D09E92-4EE5-C54F-E6FF-09BAAFE09978}"/>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661926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public.tableau.com</a:t>
            </a:r>
            <a:r>
              <a:rPr lang="en-US" dirty="0"/>
              <a:t>/app/profile/</a:t>
            </a:r>
            <a:r>
              <a:rPr lang="en-US" dirty="0" err="1"/>
              <a:t>qc.oie</a:t>
            </a:r>
            <a:r>
              <a:rPr lang="en-US" dirty="0"/>
              <a:t>/viz/1_CollegeProfile-EnrolledStudents/</a:t>
            </a:r>
            <a:r>
              <a:rPr lang="en-US" dirty="0" err="1"/>
              <a:t>EnrolledStdntProfile</a:t>
            </a:r>
            <a:endParaRPr lang="en-US" dirty="0"/>
          </a:p>
          <a:p>
            <a:endParaRPr lang="en-US" dirty="0"/>
          </a:p>
        </p:txBody>
      </p:sp>
      <p:sp>
        <p:nvSpPr>
          <p:cNvPr id="5" name="Date Placeholder 4">
            <a:extLst>
              <a:ext uri="{FF2B5EF4-FFF2-40B4-BE49-F238E27FC236}">
                <a16:creationId xmlns:a16="http://schemas.microsoft.com/office/drawing/2014/main" id="{E8AF6E76-70E9-18C4-6872-4B1D2C9E4FB9}"/>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48A8B980-373F-63FC-0F28-213C998122CC}"/>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40553524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AAF3E-EB13-A510-0741-2E49EEBDA0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018F3C-E6E2-1FD6-6DDD-EC4B0D5431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F24712-24EE-ECAD-01E0-E5567D8E2A3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5" name="Date Placeholder 4">
            <a:extLst>
              <a:ext uri="{FF2B5EF4-FFF2-40B4-BE49-F238E27FC236}">
                <a16:creationId xmlns:a16="http://schemas.microsoft.com/office/drawing/2014/main" id="{2902024B-258F-473D-D1AD-C29D7D7EECD9}"/>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CE062E5F-580A-2366-BC52-37E80BB82DED}"/>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341362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a:extLst>
              <a:ext uri="{FF2B5EF4-FFF2-40B4-BE49-F238E27FC236}">
                <a16:creationId xmlns:a16="http://schemas.microsoft.com/office/drawing/2014/main" id="{E6962F0A-F9A9-FE90-4214-CFB8062C90F9}"/>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E92AD70A-80CF-2DBD-E6DD-14AD84887CE4}"/>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060888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BA6CD-0405-6AAB-D63E-3C792E95A5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ABA65F-7DF3-325A-6078-3BC2BBBFF9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9EEEC2-7C85-2BF6-D75D-901DAD6D7B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5" name="Date Placeholder 4">
            <a:extLst>
              <a:ext uri="{FF2B5EF4-FFF2-40B4-BE49-F238E27FC236}">
                <a16:creationId xmlns:a16="http://schemas.microsoft.com/office/drawing/2014/main" id="{53F8A5D6-CD4D-9471-851A-9CAA4148BAA0}"/>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651B3093-C2EC-B25E-56F4-6E0583466D32}"/>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8332662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749C8-FFF0-4D26-D4C3-3B2BC5FB06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FE620F-43C2-AD88-1872-A3E8E6D37F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04111A-9549-2B3A-ACBB-D04EDA9E51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www.washingtonpost.com</a:t>
            </a:r>
            <a:r>
              <a:rPr lang="en-US" dirty="0"/>
              <a:t>/technology/2024/04/10/gen-z-feedback-work/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5" name="Date Placeholder 4">
            <a:extLst>
              <a:ext uri="{FF2B5EF4-FFF2-40B4-BE49-F238E27FC236}">
                <a16:creationId xmlns:a16="http://schemas.microsoft.com/office/drawing/2014/main" id="{8E72E18B-368E-7A33-BC33-CD041626112C}"/>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6B76F524-9A54-B387-B9B2-0DD14BE0222E}"/>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6597127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59F2E-0179-2DDC-D458-6E84F18038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8D7AC3-3A31-7A59-1040-79D0FBCA4E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CE3A58-F19D-7E14-45F7-1D2814DE4793}"/>
              </a:ext>
            </a:extLst>
          </p:cNvPr>
          <p:cNvSpPr>
            <a:spLocks noGrp="1"/>
          </p:cNvSpPr>
          <p:nvPr>
            <p:ph type="body" idx="1"/>
          </p:nvPr>
        </p:nvSpPr>
        <p:spPr/>
        <p:txBody>
          <a:bodyPr/>
          <a:lstStyle/>
          <a:p>
            <a:r>
              <a:rPr lang="en-US" dirty="0"/>
              <a:t>https://</a:t>
            </a:r>
            <a:r>
              <a:rPr lang="en-US" dirty="0" err="1"/>
              <a:t>tv.cuny.edu</a:t>
            </a:r>
            <a:r>
              <a:rPr lang="en-US" dirty="0"/>
              <a:t>/show/</a:t>
            </a:r>
            <a:r>
              <a:rPr lang="en-US" dirty="0" err="1"/>
              <a:t>cunytvspecial</a:t>
            </a:r>
            <a:r>
              <a:rPr lang="en-US" dirty="0"/>
              <a:t>/PR2006057</a:t>
            </a:r>
          </a:p>
          <a:p>
            <a:endParaRPr lang="en-US" dirty="0"/>
          </a:p>
          <a:p>
            <a:r>
              <a:rPr lang="en-US" dirty="0"/>
              <a:t>Chetty, R., Friedman, J. N., Saez, E., Turner, N., &amp; Yagan, D. (2017). </a:t>
            </a:r>
            <a:r>
              <a:rPr lang="en-US" i="1" dirty="0"/>
              <a:t>Mobility report cards: The role of colleges in intergenerational mobility</a:t>
            </a:r>
            <a:r>
              <a:rPr lang="en-US" dirty="0"/>
              <a:t> (NBER Working Paper No. 23618). National Bureau of Economic Research. https://</a:t>
            </a:r>
            <a:r>
              <a:rPr lang="en-US" dirty="0" err="1"/>
              <a:t>doi.org</a:t>
            </a:r>
            <a:r>
              <a:rPr lang="en-US" dirty="0"/>
              <a:t>/10.3386/w23618</a:t>
            </a:r>
          </a:p>
          <a:p>
            <a:endParaRPr lang="en-US" dirty="0"/>
          </a:p>
          <a:p>
            <a:r>
              <a:rPr lang="en-US" dirty="0"/>
              <a:t>https://</a:t>
            </a:r>
            <a:r>
              <a:rPr lang="en-US" dirty="0" err="1"/>
              <a:t>www.nber.org</a:t>
            </a:r>
            <a:r>
              <a:rPr lang="en-US" dirty="0"/>
              <a:t>/system/files/</a:t>
            </a:r>
            <a:r>
              <a:rPr lang="en-US" dirty="0" err="1"/>
              <a:t>working_papers</a:t>
            </a:r>
            <a:r>
              <a:rPr lang="en-US" dirty="0"/>
              <a:t>/w23618/w23618.pdf</a:t>
            </a:r>
          </a:p>
          <a:p>
            <a:endParaRPr lang="en-US" dirty="0"/>
          </a:p>
        </p:txBody>
      </p:sp>
      <p:sp>
        <p:nvSpPr>
          <p:cNvPr id="5" name="Date Placeholder 4">
            <a:extLst>
              <a:ext uri="{FF2B5EF4-FFF2-40B4-BE49-F238E27FC236}">
                <a16:creationId xmlns:a16="http://schemas.microsoft.com/office/drawing/2014/main" id="{EE8B59DB-2F5F-759A-321A-D5A47D154D3F}"/>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A12ED23A-163B-3AEE-BEB3-4FFDFF6041C0}"/>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19588462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340F9-D1D2-B610-2A5A-93EB1C3ED0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62CF76-AF33-D051-85F5-B1012EC37E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BB9558-E0D1-E2D8-4ECC-66678E72C815}"/>
              </a:ext>
            </a:extLst>
          </p:cNvPr>
          <p:cNvSpPr>
            <a:spLocks noGrp="1"/>
          </p:cNvSpPr>
          <p:nvPr>
            <p:ph type="body" idx="1"/>
          </p:nvPr>
        </p:nvSpPr>
        <p:spPr/>
        <p:txBody>
          <a:bodyPr/>
          <a:lstStyle/>
          <a:p>
            <a:r>
              <a:rPr lang="en-US" dirty="0"/>
              <a:t>https://</a:t>
            </a:r>
            <a:r>
              <a:rPr lang="en-US" dirty="0" err="1"/>
              <a:t>tv.cuny.edu</a:t>
            </a:r>
            <a:r>
              <a:rPr lang="en-US" dirty="0"/>
              <a:t>/show/</a:t>
            </a:r>
            <a:r>
              <a:rPr lang="en-US" dirty="0" err="1"/>
              <a:t>cunytvspecial</a:t>
            </a:r>
            <a:r>
              <a:rPr lang="en-US" dirty="0"/>
              <a:t>/PR2006057</a:t>
            </a:r>
          </a:p>
          <a:p>
            <a:endParaRPr lang="en-US" dirty="0"/>
          </a:p>
          <a:p>
            <a:r>
              <a:rPr lang="en-US" dirty="0"/>
              <a:t>Chetty, R., Friedman, J. N., Saez, E., Turner, N., &amp; Yagan, D. (2017). </a:t>
            </a:r>
            <a:r>
              <a:rPr lang="en-US" i="1" dirty="0"/>
              <a:t>Mobility report cards: The role of colleges in intergenerational mobility</a:t>
            </a:r>
            <a:r>
              <a:rPr lang="en-US" dirty="0"/>
              <a:t> (NBER Working Paper No. 23618). National Bureau of Economic Research. https://</a:t>
            </a:r>
            <a:r>
              <a:rPr lang="en-US" dirty="0" err="1"/>
              <a:t>doi.org</a:t>
            </a:r>
            <a:r>
              <a:rPr lang="en-US" dirty="0"/>
              <a:t>/10.3386/w23618</a:t>
            </a:r>
          </a:p>
          <a:p>
            <a:endParaRPr lang="en-US" dirty="0"/>
          </a:p>
          <a:p>
            <a:r>
              <a:rPr lang="en-US" dirty="0"/>
              <a:t>https://</a:t>
            </a:r>
            <a:r>
              <a:rPr lang="en-US" dirty="0" err="1"/>
              <a:t>www.nber.org</a:t>
            </a:r>
            <a:r>
              <a:rPr lang="en-US" dirty="0"/>
              <a:t>/system/files/</a:t>
            </a:r>
            <a:r>
              <a:rPr lang="en-US" dirty="0" err="1"/>
              <a:t>working_papers</a:t>
            </a:r>
            <a:r>
              <a:rPr lang="en-US" dirty="0"/>
              <a:t>/w23618/w23618.pdf</a:t>
            </a:r>
          </a:p>
          <a:p>
            <a:endParaRPr lang="en-US" dirty="0"/>
          </a:p>
        </p:txBody>
      </p:sp>
      <p:sp>
        <p:nvSpPr>
          <p:cNvPr id="5" name="Date Placeholder 4">
            <a:extLst>
              <a:ext uri="{FF2B5EF4-FFF2-40B4-BE49-F238E27FC236}">
                <a16:creationId xmlns:a16="http://schemas.microsoft.com/office/drawing/2014/main" id="{CCA189AE-2EDC-380D-8F32-8A43BC482A2E}"/>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CF4A2A1A-5516-785D-E23F-2FCEBEECDA4E}"/>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6831805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28092-2F92-A4B1-54A4-72D4EE2016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8FCB2D-7C2E-15D2-D911-AE26CC893C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4A9BB4-4366-5116-8914-3920C05502C2}"/>
              </a:ext>
            </a:extLst>
          </p:cNvPr>
          <p:cNvSpPr>
            <a:spLocks noGrp="1"/>
          </p:cNvSpPr>
          <p:nvPr>
            <p:ph type="body" idx="1"/>
          </p:nvPr>
        </p:nvSpPr>
        <p:spPr/>
        <p:txBody>
          <a:bodyPr/>
          <a:lstStyle/>
          <a:p>
            <a:endParaRPr lang="en-US" dirty="0"/>
          </a:p>
        </p:txBody>
      </p:sp>
      <p:sp>
        <p:nvSpPr>
          <p:cNvPr id="5" name="Date Placeholder 4">
            <a:extLst>
              <a:ext uri="{FF2B5EF4-FFF2-40B4-BE49-F238E27FC236}">
                <a16:creationId xmlns:a16="http://schemas.microsoft.com/office/drawing/2014/main" id="{4608D45A-2D1E-7ECA-B9CD-2FFE41FCBCC4}"/>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07320754-CA38-001A-CC60-4B0772055FDB}"/>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6545616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4CC56C-D8F1-4705-3964-F78E3B5FA5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0627AA-EF3D-091F-DC3D-103CEFB6EC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697DDD-8D76-2CB7-0ECA-D64571333153}"/>
              </a:ext>
            </a:extLst>
          </p:cNvPr>
          <p:cNvSpPr>
            <a:spLocks noGrp="1"/>
          </p:cNvSpPr>
          <p:nvPr>
            <p:ph type="body" idx="1"/>
          </p:nvPr>
        </p:nvSpPr>
        <p:spPr/>
        <p:txBody>
          <a:bodyPr/>
          <a:lstStyle/>
          <a:p>
            <a:endParaRPr lang="en-US" dirty="0"/>
          </a:p>
        </p:txBody>
      </p:sp>
      <p:sp>
        <p:nvSpPr>
          <p:cNvPr id="5" name="Date Placeholder 4">
            <a:extLst>
              <a:ext uri="{FF2B5EF4-FFF2-40B4-BE49-F238E27FC236}">
                <a16:creationId xmlns:a16="http://schemas.microsoft.com/office/drawing/2014/main" id="{52CA0130-3C28-0C1B-5446-38C4677A821F}"/>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78D39F81-2261-D124-2138-F0A5F0FA3E41}"/>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3765787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54565-06F8-0B8E-34FA-9B2D8E8A2F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430CF6-16F3-823C-0D89-372A0463F2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742211-8D1C-EF32-1317-207D8C188F02}"/>
              </a:ext>
            </a:extLst>
          </p:cNvPr>
          <p:cNvSpPr>
            <a:spLocks noGrp="1"/>
          </p:cNvSpPr>
          <p:nvPr>
            <p:ph type="body" idx="1"/>
          </p:nvPr>
        </p:nvSpPr>
        <p:spPr/>
        <p:txBody>
          <a:bodyPr/>
          <a:lstStyle/>
          <a:p>
            <a:endParaRPr lang="en-US" dirty="0"/>
          </a:p>
        </p:txBody>
      </p:sp>
      <p:sp>
        <p:nvSpPr>
          <p:cNvPr id="5" name="Date Placeholder 4">
            <a:extLst>
              <a:ext uri="{FF2B5EF4-FFF2-40B4-BE49-F238E27FC236}">
                <a16:creationId xmlns:a16="http://schemas.microsoft.com/office/drawing/2014/main" id="{90C90FCA-1577-E5E1-7159-EB55C9E081F4}"/>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8574692F-D678-E8EA-1DF0-77C505CD7DBB}"/>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3346308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56FBB-D284-16A6-97EA-A9C48FEF99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DF378B-B23E-73AC-2A96-421B88B779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6D4841-F4D5-F2CF-1071-A8E472EF4905}"/>
              </a:ext>
            </a:extLst>
          </p:cNvPr>
          <p:cNvSpPr>
            <a:spLocks noGrp="1"/>
          </p:cNvSpPr>
          <p:nvPr>
            <p:ph type="body" idx="1"/>
          </p:nvPr>
        </p:nvSpPr>
        <p:spPr/>
        <p:txBody>
          <a:bodyPr/>
          <a:lstStyle/>
          <a:p>
            <a:endParaRPr lang="en-US" dirty="0"/>
          </a:p>
        </p:txBody>
      </p:sp>
      <p:sp>
        <p:nvSpPr>
          <p:cNvPr id="5" name="Date Placeholder 4">
            <a:extLst>
              <a:ext uri="{FF2B5EF4-FFF2-40B4-BE49-F238E27FC236}">
                <a16:creationId xmlns:a16="http://schemas.microsoft.com/office/drawing/2014/main" id="{ED527A8F-E1B3-4D9E-2296-ABE792438364}"/>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FC9B1AB2-43E0-A58F-2C8A-2C49BEA1EA85}"/>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4265739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public.tableau.com</a:t>
            </a:r>
            <a:r>
              <a:rPr lang="en-US" dirty="0"/>
              <a:t>/app/profile/</a:t>
            </a:r>
            <a:r>
              <a:rPr lang="en-US" dirty="0" err="1"/>
              <a:t>qc.oie</a:t>
            </a:r>
            <a:r>
              <a:rPr lang="en-US" dirty="0"/>
              <a:t>/viz/1_CollegeProfile-EnrolledStudents/</a:t>
            </a:r>
            <a:r>
              <a:rPr lang="en-US" dirty="0" err="1"/>
              <a:t>EnrolledStdntProfile</a:t>
            </a:r>
            <a:endParaRPr lang="en-US" dirty="0"/>
          </a:p>
          <a:p>
            <a:endParaRPr lang="en-US" dirty="0"/>
          </a:p>
          <a:p>
            <a:r>
              <a:rPr lang="en-US" dirty="0"/>
              <a:t>The QC GSSP webpage state that 35% of our students are foreign-born.</a:t>
            </a:r>
          </a:p>
          <a:p>
            <a:r>
              <a:rPr lang="en-US" dirty="0"/>
              <a:t>https://</a:t>
            </a:r>
            <a:r>
              <a:rPr lang="en-US" dirty="0" err="1"/>
              <a:t>discover.queensgssp.com</a:t>
            </a:r>
            <a:r>
              <a:rPr lang="en-US" dirty="0"/>
              <a:t>/about/</a:t>
            </a:r>
          </a:p>
        </p:txBody>
      </p:sp>
      <p:sp>
        <p:nvSpPr>
          <p:cNvPr id="5" name="Date Placeholder 4">
            <a:extLst>
              <a:ext uri="{FF2B5EF4-FFF2-40B4-BE49-F238E27FC236}">
                <a16:creationId xmlns:a16="http://schemas.microsoft.com/office/drawing/2014/main" id="{A8CAE670-8173-B754-66AC-A63FB15BBD53}"/>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A1CBC55F-575B-196E-0A69-2824678ADF41}"/>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3247710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usafacts.org</a:t>
            </a:r>
            <a:r>
              <a:rPr lang="en-US" dirty="0"/>
              <a:t>/data/topics/people-society/population-and-demographics/our-changing-population/state/new-</a:t>
            </a:r>
            <a:r>
              <a:rPr lang="en-US" dirty="0" err="1"/>
              <a:t>york</a:t>
            </a:r>
            <a:r>
              <a:rPr lang="en-US" dirty="0"/>
              <a:t>/county/queens-county/#:~:text=How%20has%20the%20racial%20and%20ethnic%20makeup,the%20population%20compared%20with%2027.9%%20in%202010.</a:t>
            </a:r>
          </a:p>
        </p:txBody>
      </p:sp>
      <p:sp>
        <p:nvSpPr>
          <p:cNvPr id="5" name="Date Placeholder 4">
            <a:extLst>
              <a:ext uri="{FF2B5EF4-FFF2-40B4-BE49-F238E27FC236}">
                <a16:creationId xmlns:a16="http://schemas.microsoft.com/office/drawing/2014/main" id="{FA2CBC96-30A7-AA1A-891F-FAE12E5683DA}"/>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8C00820F-A9C3-6394-646B-7386C48EC6AD}"/>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351762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723AD-D0E8-0FA7-DD03-D1E5F47B60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817FC3-1E04-17BB-3BDE-FA811ED6FB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97D8A7-7E79-4380-4924-665BCA2AEC90}"/>
              </a:ext>
            </a:extLst>
          </p:cNvPr>
          <p:cNvSpPr>
            <a:spLocks noGrp="1"/>
          </p:cNvSpPr>
          <p:nvPr>
            <p:ph type="body" idx="1"/>
          </p:nvPr>
        </p:nvSpPr>
        <p:spPr/>
        <p:txBody>
          <a:bodyPr/>
          <a:lstStyle/>
          <a:p>
            <a:r>
              <a:rPr lang="en-US" dirty="0"/>
              <a:t>2022: https://</a:t>
            </a:r>
            <a:r>
              <a:rPr lang="en-US" dirty="0" err="1"/>
              <a:t>insights.cuny.edu</a:t>
            </a:r>
            <a:r>
              <a:rPr lang="en-US" dirty="0"/>
              <a:t>/t/</a:t>
            </a:r>
            <a:r>
              <a:rPr lang="en-US" dirty="0" err="1"/>
              <a:t>CUNYGuest</a:t>
            </a:r>
            <a:r>
              <a:rPr lang="en-US" dirty="0"/>
              <a:t>/views/2022StudentExperienceSurvey/</a:t>
            </a:r>
            <a:r>
              <a:rPr lang="en-US" dirty="0" err="1"/>
              <a:t>StudentExperienceSurveySES</a:t>
            </a:r>
            <a:r>
              <a:rPr lang="en-US" dirty="0"/>
              <a:t>?%3Aembed=y&amp;%3AisGuestRedirectFromVizportal=y</a:t>
            </a:r>
          </a:p>
          <a:p>
            <a:r>
              <a:rPr lang="en-US" dirty="0"/>
              <a:t>2002: https://</a:t>
            </a:r>
            <a:r>
              <a:rPr lang="en-US" dirty="0" err="1"/>
              <a:t>www.cuny.edu</a:t>
            </a:r>
            <a:r>
              <a:rPr lang="en-US" dirty="0"/>
              <a:t>/wp-content/uploads/sites/4/page-assets/about/administration/offices/</a:t>
            </a:r>
            <a:r>
              <a:rPr lang="en-US" dirty="0" err="1"/>
              <a:t>oira</a:t>
            </a:r>
            <a:r>
              <a:rPr lang="en-US" dirty="0"/>
              <a:t>/institutional/surveys/SES2002FinalReport.pdf</a:t>
            </a:r>
          </a:p>
        </p:txBody>
      </p:sp>
      <p:sp>
        <p:nvSpPr>
          <p:cNvPr id="5" name="Date Placeholder 4">
            <a:extLst>
              <a:ext uri="{FF2B5EF4-FFF2-40B4-BE49-F238E27FC236}">
                <a16:creationId xmlns:a16="http://schemas.microsoft.com/office/drawing/2014/main" id="{B7EBB0B4-46ED-A1FB-93D9-236DE1EABB45}"/>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542C235F-0FA5-AD14-00A0-C6AF4A271046}"/>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1589435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www.qc.cuny.edu</a:t>
            </a:r>
            <a:r>
              <a:rPr lang="en-US" dirty="0"/>
              <a:t>/</a:t>
            </a:r>
            <a:r>
              <a:rPr lang="en-US" dirty="0" err="1"/>
              <a:t>oie</a:t>
            </a:r>
            <a:r>
              <a:rPr lang="en-US" dirty="0"/>
              <a:t>/surveys/</a:t>
            </a:r>
          </a:p>
        </p:txBody>
      </p:sp>
      <p:sp>
        <p:nvSpPr>
          <p:cNvPr id="5" name="Date Placeholder 4">
            <a:extLst>
              <a:ext uri="{FF2B5EF4-FFF2-40B4-BE49-F238E27FC236}">
                <a16:creationId xmlns:a16="http://schemas.microsoft.com/office/drawing/2014/main" id="{5E1C46BF-5B37-3A25-8E04-4DD8DE853DB7}"/>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AC081781-E4B6-5C5E-D153-6C05CA155FBF}"/>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3521287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public.tableau.com</a:t>
            </a:r>
            <a:r>
              <a:rPr lang="en-US" dirty="0"/>
              <a:t>/app/profile/</a:t>
            </a:r>
            <a:r>
              <a:rPr lang="en-US" dirty="0" err="1"/>
              <a:t>qc.oie</a:t>
            </a:r>
            <a:r>
              <a:rPr lang="en-US" dirty="0"/>
              <a:t>/viz/1_CollegeProfile-EnrolledStudents/</a:t>
            </a:r>
            <a:r>
              <a:rPr lang="en-US" dirty="0" err="1"/>
              <a:t>EnrolledStdntProfile</a:t>
            </a:r>
            <a:endParaRPr lang="en-US" dirty="0"/>
          </a:p>
          <a:p>
            <a:endParaRPr lang="en-US" dirty="0"/>
          </a:p>
        </p:txBody>
      </p:sp>
      <p:sp>
        <p:nvSpPr>
          <p:cNvPr id="5" name="Date Placeholder 4">
            <a:extLst>
              <a:ext uri="{FF2B5EF4-FFF2-40B4-BE49-F238E27FC236}">
                <a16:creationId xmlns:a16="http://schemas.microsoft.com/office/drawing/2014/main" id="{4A6509AF-9C62-E199-8487-7AB23A9A7BE4}"/>
              </a:ext>
            </a:extLst>
          </p:cNvPr>
          <p:cNvSpPr>
            <a:spLocks noGrp="1"/>
          </p:cNvSpPr>
          <p:nvPr>
            <p:ph type="dt" idx="1"/>
          </p:nvPr>
        </p:nvSpPr>
        <p:spPr/>
        <p:txBody>
          <a:bodyPr/>
          <a:lstStyle/>
          <a:p>
            <a:r>
              <a:rPr lang="en-US"/>
              <a:t>Fall 2025</a:t>
            </a:r>
          </a:p>
        </p:txBody>
      </p:sp>
      <p:sp>
        <p:nvSpPr>
          <p:cNvPr id="6" name="Header Placeholder 5">
            <a:extLst>
              <a:ext uri="{FF2B5EF4-FFF2-40B4-BE49-F238E27FC236}">
                <a16:creationId xmlns:a16="http://schemas.microsoft.com/office/drawing/2014/main" id="{EA202A33-C3A0-90C9-6955-546114B19501}"/>
              </a:ext>
            </a:extLst>
          </p:cNvPr>
          <p:cNvSpPr>
            <a:spLocks noGrp="1"/>
          </p:cNvSpPr>
          <p:nvPr>
            <p:ph type="hdr" sz="quarter"/>
          </p:nvPr>
        </p:nvSpPr>
        <p:spPr/>
        <p:txBody>
          <a:bodyPr/>
          <a:lstStyle/>
          <a:p>
            <a:r>
              <a:rPr lang="en-US"/>
              <a:t>CETLL Pedagogy Pop-up </a:t>
            </a:r>
          </a:p>
        </p:txBody>
      </p:sp>
    </p:spTree>
    <p:extLst>
      <p:ext uri="{BB962C8B-B14F-4D97-AF65-F5344CB8AC3E}">
        <p14:creationId xmlns:p14="http://schemas.microsoft.com/office/powerpoint/2010/main" val="2096064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C943C-0911-074E-FD41-7392EA447D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BF3A2D-5BA8-D676-BCAE-64EAFF218D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93FDEA-EDC6-CFCA-3CF1-967B6208D085}"/>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5" name="Footer Placeholder 4">
            <a:extLst>
              <a:ext uri="{FF2B5EF4-FFF2-40B4-BE49-F238E27FC236}">
                <a16:creationId xmlns:a16="http://schemas.microsoft.com/office/drawing/2014/main" id="{4616CF46-9A49-814B-ED3F-C16840016F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8899C3-B5EF-9CC4-5709-4542F40DD26F}"/>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208346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67DFF-903F-0AC2-37A7-55483DA8BD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CAC17EC-7F3F-3722-6A4E-F8827C31D5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3EC62B-3AB4-1370-2D75-E351B3F332FC}"/>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5" name="Footer Placeholder 4">
            <a:extLst>
              <a:ext uri="{FF2B5EF4-FFF2-40B4-BE49-F238E27FC236}">
                <a16:creationId xmlns:a16="http://schemas.microsoft.com/office/drawing/2014/main" id="{4EA82906-B9F0-994E-5042-FB11CFB19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B10E8D-688B-EC68-A718-ADB86ACA4F81}"/>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1077836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655E3A-81ED-C274-B0DE-50F1C838329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3D0E8F1-355C-2BA8-E083-AECC7FD3EA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C9D7BE-A48D-FEB2-D40A-C1C601711431}"/>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5" name="Footer Placeholder 4">
            <a:extLst>
              <a:ext uri="{FF2B5EF4-FFF2-40B4-BE49-F238E27FC236}">
                <a16:creationId xmlns:a16="http://schemas.microsoft.com/office/drawing/2014/main" id="{16569008-DCE9-0656-9CB6-F572B5003D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706F3-7A0D-6C50-6640-BA5E4D9F59A2}"/>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2300036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EB023-AB18-CE89-B490-D297447B7E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4D6B57-5F8B-9952-4A07-E07F7397F2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81E769-F238-7BD4-00EC-C25BA6D0C4C8}"/>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5" name="Footer Placeholder 4">
            <a:extLst>
              <a:ext uri="{FF2B5EF4-FFF2-40B4-BE49-F238E27FC236}">
                <a16:creationId xmlns:a16="http://schemas.microsoft.com/office/drawing/2014/main" id="{29E399D7-2A7B-7ABE-EE2E-9CEA96A8F9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ED66F2-EA16-B5DF-BBD2-740F377520E7}"/>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217596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2601-23D1-50B6-508D-08EA88A954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05AB08-8BEE-93B8-24D2-AC146C70C6B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2153DC-C226-9BE3-8B2A-FF60867BCEBC}"/>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5" name="Footer Placeholder 4">
            <a:extLst>
              <a:ext uri="{FF2B5EF4-FFF2-40B4-BE49-F238E27FC236}">
                <a16:creationId xmlns:a16="http://schemas.microsoft.com/office/drawing/2014/main" id="{B047DB55-3752-E32F-5B87-E44AC0FB48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26AC98-E17F-908B-6145-C064D76A2852}"/>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3753917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1C481-C8CE-C7EF-7C77-329800EF3C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FAD101-8320-FFB3-B803-8BF1FDD762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BEA711-02CC-CA73-193F-078B88BE64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1412C4A-FAD4-9B2B-E0B9-BAE8A5F12A74}"/>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6" name="Footer Placeholder 5">
            <a:extLst>
              <a:ext uri="{FF2B5EF4-FFF2-40B4-BE49-F238E27FC236}">
                <a16:creationId xmlns:a16="http://schemas.microsoft.com/office/drawing/2014/main" id="{E9616530-EEE0-CE22-B302-3FDB988A8E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7B509E-6F59-0727-6BBD-4B9273EF894A}"/>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307629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AE725-1135-3D5E-3E13-5F1A667086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D3AC0E-12C3-9CF9-282F-9C973554FF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F796CE-130D-7E22-56EA-2745F80E16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D81063-DD65-022C-93F5-E4C20CB05C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F6B876-9EF2-986B-A087-15B2BE78EF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DE49EB-9245-D713-30C5-0A30DD06E42C}"/>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8" name="Footer Placeholder 7">
            <a:extLst>
              <a:ext uri="{FF2B5EF4-FFF2-40B4-BE49-F238E27FC236}">
                <a16:creationId xmlns:a16="http://schemas.microsoft.com/office/drawing/2014/main" id="{BB35A8EA-5D6E-FE3B-CB21-3C7D212967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7694B49-4A56-A721-207E-B9DCF390C8E9}"/>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3619056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55A-B4CF-CD02-1743-ADEB238C8FC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5530D65-C952-D23A-F266-58171408089F}"/>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4" name="Footer Placeholder 3">
            <a:extLst>
              <a:ext uri="{FF2B5EF4-FFF2-40B4-BE49-F238E27FC236}">
                <a16:creationId xmlns:a16="http://schemas.microsoft.com/office/drawing/2014/main" id="{827A41FF-8A95-CB55-8092-D741922F92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79E7BD1-3C99-AD1B-78D9-D713E0AFE2BB}"/>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2347874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70F653-C48F-8A38-36DC-21BF33EA7774}"/>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3" name="Footer Placeholder 2">
            <a:extLst>
              <a:ext uri="{FF2B5EF4-FFF2-40B4-BE49-F238E27FC236}">
                <a16:creationId xmlns:a16="http://schemas.microsoft.com/office/drawing/2014/main" id="{2124EBBF-EDC1-FA0D-D985-7A9E6C9BABA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08453B6-3530-1648-1D30-16F71C5A8502}"/>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3220011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E28FC-99C5-0329-4A70-EC46B5803D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0C677B-A174-BF7B-5915-F3BF6BE8D3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4583AC6-AF71-7912-9BCF-0DC8149EF8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B137C4-823F-C752-D8A6-D648B921E6E4}"/>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6" name="Footer Placeholder 5">
            <a:extLst>
              <a:ext uri="{FF2B5EF4-FFF2-40B4-BE49-F238E27FC236}">
                <a16:creationId xmlns:a16="http://schemas.microsoft.com/office/drawing/2014/main" id="{53DDEAF9-526B-08EC-FC7C-85502C8D6A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94B286-F9B3-CB97-26FF-DF895F8BE1C9}"/>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125188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CBD66-EC9C-26D4-E2D5-228FC5B912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CD92B6C-E916-647E-B3EF-02C666E50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960FB51-5119-B990-42A0-A738053CE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4C0FDA-BA38-A90E-4A75-B9311D35389F}"/>
              </a:ext>
            </a:extLst>
          </p:cNvPr>
          <p:cNvSpPr>
            <a:spLocks noGrp="1"/>
          </p:cNvSpPr>
          <p:nvPr>
            <p:ph type="dt" sz="half" idx="10"/>
          </p:nvPr>
        </p:nvSpPr>
        <p:spPr/>
        <p:txBody>
          <a:bodyPr/>
          <a:lstStyle/>
          <a:p>
            <a:fld id="{AE992092-2ACD-AC48-BB54-53AE572EE19D}" type="datetimeFigureOut">
              <a:rPr lang="en-US" smtClean="0"/>
              <a:t>10/1/25</a:t>
            </a:fld>
            <a:endParaRPr lang="en-US"/>
          </a:p>
        </p:txBody>
      </p:sp>
      <p:sp>
        <p:nvSpPr>
          <p:cNvPr id="6" name="Footer Placeholder 5">
            <a:extLst>
              <a:ext uri="{FF2B5EF4-FFF2-40B4-BE49-F238E27FC236}">
                <a16:creationId xmlns:a16="http://schemas.microsoft.com/office/drawing/2014/main" id="{6DF99D5B-B018-165D-839C-5E49CC1F01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273099-0807-ABDD-CAC8-8C867BBC064F}"/>
              </a:ext>
            </a:extLst>
          </p:cNvPr>
          <p:cNvSpPr>
            <a:spLocks noGrp="1"/>
          </p:cNvSpPr>
          <p:nvPr>
            <p:ph type="sldNum" sz="quarter" idx="12"/>
          </p:nvPr>
        </p:nvSpPr>
        <p:spPr/>
        <p:txBody>
          <a:bodyPr/>
          <a:lstStyle/>
          <a:p>
            <a:fld id="{2105D6D0-485D-784B-A355-E95F74A109B1}" type="slidenum">
              <a:rPr lang="en-US" smtClean="0"/>
              <a:t>‹#›</a:t>
            </a:fld>
            <a:endParaRPr lang="en-US"/>
          </a:p>
        </p:txBody>
      </p:sp>
    </p:spTree>
    <p:extLst>
      <p:ext uri="{BB962C8B-B14F-4D97-AF65-F5344CB8AC3E}">
        <p14:creationId xmlns:p14="http://schemas.microsoft.com/office/powerpoint/2010/main" val="38702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565169-587A-591F-5D5C-7C22E3783A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D91323-F7A2-04A6-3252-7275A87237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4AC92B-79FA-3E3A-E0F1-F48B1212A2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E992092-2ACD-AC48-BB54-53AE572EE19D}" type="datetimeFigureOut">
              <a:rPr lang="en-US" smtClean="0"/>
              <a:t>10/1/25</a:t>
            </a:fld>
            <a:endParaRPr lang="en-US"/>
          </a:p>
        </p:txBody>
      </p:sp>
      <p:sp>
        <p:nvSpPr>
          <p:cNvPr id="5" name="Footer Placeholder 4">
            <a:extLst>
              <a:ext uri="{FF2B5EF4-FFF2-40B4-BE49-F238E27FC236}">
                <a16:creationId xmlns:a16="http://schemas.microsoft.com/office/drawing/2014/main" id="{E0C91A77-4D0E-9F35-798F-2A4226B0BD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1845560-C867-5A8B-909D-4C4F019E08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105D6D0-485D-784B-A355-E95F74A109B1}" type="slidenum">
              <a:rPr lang="en-US" smtClean="0"/>
              <a:t>‹#›</a:t>
            </a:fld>
            <a:endParaRPr lang="en-US"/>
          </a:p>
        </p:txBody>
      </p:sp>
    </p:spTree>
    <p:extLst>
      <p:ext uri="{BB962C8B-B14F-4D97-AF65-F5344CB8AC3E}">
        <p14:creationId xmlns:p14="http://schemas.microsoft.com/office/powerpoint/2010/main" val="3823765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chart" Target="../charts/char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png"/><Relationship Id="rId7" Type="http://schemas.microsoft.com/office/2007/relationships/hdphoto" Target="../media/hdphoto2.wdp"/><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4.png"/><Relationship Id="rId4" Type="http://schemas.microsoft.com/office/2007/relationships/hdphoto" Target="../media/hdphoto1.wdp"/><Relationship Id="rId9" Type="http://schemas.microsoft.com/office/2007/relationships/hdphoto" Target="../media/hdphoto3.wdp"/></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www.pewresearch.org/short-reads/2019/01/17/where-millennials-end-and-generation-z-begins/?gad_source=1&amp;gad_campaignid=22208515841&amp;gbraid=0AAAAA-ddO9F8hd9OSIkPYLAE8M87JkJRr&amp;gclid=EAIaIQobChMI57i-v7PxjwMVT2lHAR37gBIeEAAYAiAAEgKQqvD_BwE" TargetMode="External"/><Relationship Id="rId3" Type="http://schemas.openxmlformats.org/officeDocument/2006/relationships/hyperlink" Target="https://public.tableau.com/app/profile/qc.oie/viz/1_CollegeProfile-EnrolledStudents/EnrolledStdntProfile" TargetMode="External"/><Relationship Id="rId7" Type="http://schemas.openxmlformats.org/officeDocument/2006/relationships/hyperlink" Target="https://www.qc.cuny.edu/oie/alumni-outcomes/" TargetMode="External"/><Relationship Id="rId12" Type="http://schemas.openxmlformats.org/officeDocument/2006/relationships/hyperlink" Target="https://www.nber.org/system/files/working_papers/w23618/w23618.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insights.cuny.edu/t/CUNYGuest/views/2022StudentExperienceSurvey/StudentExperienceSurveySES?%3Aembed=y&amp;%3AisGuestRedirectFromVizportal=y" TargetMode="External"/><Relationship Id="rId11" Type="http://schemas.openxmlformats.org/officeDocument/2006/relationships/hyperlink" Target="https://www.qc.cuny.edu/oie/courseval-resourses/" TargetMode="External"/><Relationship Id="rId5" Type="http://schemas.openxmlformats.org/officeDocument/2006/relationships/hyperlink" Target="https://www.cuny.edu/wp-content/uploads/sites/4/page-assets/about/administration/offices/oira/institutional/surveys/SES2002FinalReport.pdf" TargetMode="External"/><Relationship Id="rId10" Type="http://schemas.openxmlformats.org/officeDocument/2006/relationships/hyperlink" Target="https://www.pewresearch.org/short-reads/2022/04/25/in-cdc-survey-37-of-u-s-high-school-students-report-regular-mental-health-struggles-during-covid-19/?_gl=1*y6j0ai*_up*MQ..*_gs*MQ..&amp;gclid=EAIaIQobChMI57i-v7PxjwMVT2lHAR37gBIeEAAYAiAAEgKQqvD_BwE&amp;gbraid=0AAAAA-ddO9F8hd9OSIkPYLAE8M87JkJRr" TargetMode="External"/><Relationship Id="rId4" Type="http://schemas.openxmlformats.org/officeDocument/2006/relationships/hyperlink" Target="https://www.qc.cuny.edu/oie/surveys/" TargetMode="External"/><Relationship Id="rId9" Type="http://schemas.openxmlformats.org/officeDocument/2006/relationships/hyperlink" Target="https://www.pewresearch.org/social-trends/2020/05/14/on-the-cusp-of-adulthood-and-facing-an-uncertain-future-what-we-know-about-gen-z-so-far/?_gl=1*1bybdcy*_up*MQ..*_gs*MQ..&amp;gclid=EAIaIQobChMI57i-v7PxjwMVT2lHAR37gBIeEAAYAiAAEgKQqvD_BwE&amp;gbraid=0AAAAA-ddO9F8hd9OSIkPYLAE8M87JkJR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7000" b="-7000"/>
          </a:stretch>
        </a:blipFill>
        <a:effectLst/>
      </p:bgPr>
    </p:bg>
    <p:spTree>
      <p:nvGrpSpPr>
        <p:cNvPr id="1" name="">
          <a:extLst>
            <a:ext uri="{FF2B5EF4-FFF2-40B4-BE49-F238E27FC236}">
              <a16:creationId xmlns:a16="http://schemas.microsoft.com/office/drawing/2014/main" id="{D90C0B34-BD16-2161-426F-092F8DE7C4F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72A61B1-C133-D773-B8C9-2DD5F13468D4}"/>
              </a:ext>
            </a:extLst>
          </p:cNvPr>
          <p:cNvSpPr txBox="1"/>
          <p:nvPr/>
        </p:nvSpPr>
        <p:spPr>
          <a:xfrm>
            <a:off x="867507" y="439673"/>
            <a:ext cx="6404510" cy="1446550"/>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a:p>
            <a:r>
              <a:rPr lang="en-US" sz="2400" b="1" dirty="0">
                <a:solidFill>
                  <a:schemeClr val="tx1">
                    <a:lumMod val="85000"/>
                    <a:lumOff val="15000"/>
                  </a:schemeClr>
                </a:solidFill>
              </a:rPr>
              <a:t> </a:t>
            </a:r>
            <a:endParaRPr lang="en-US" sz="2400" dirty="0">
              <a:solidFill>
                <a:schemeClr val="tx1">
                  <a:lumMod val="85000"/>
                  <a:lumOff val="15000"/>
                </a:schemeClr>
              </a:solidFill>
            </a:endParaRPr>
          </a:p>
        </p:txBody>
      </p:sp>
    </p:spTree>
    <p:extLst>
      <p:ext uri="{BB962C8B-B14F-4D97-AF65-F5344CB8AC3E}">
        <p14:creationId xmlns:p14="http://schemas.microsoft.com/office/powerpoint/2010/main" val="3877348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06FBCBA5-0729-1AFA-7044-C880F13D9A8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33FF6C9-2191-5A0B-FD93-AC5F21D28783}"/>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6" name="TextBox 5">
            <a:extLst>
              <a:ext uri="{FF2B5EF4-FFF2-40B4-BE49-F238E27FC236}">
                <a16:creationId xmlns:a16="http://schemas.microsoft.com/office/drawing/2014/main" id="{AE07EE88-5739-EE8C-23C1-76F9D4FD5278}"/>
              </a:ext>
            </a:extLst>
          </p:cNvPr>
          <p:cNvSpPr txBox="1"/>
          <p:nvPr/>
        </p:nvSpPr>
        <p:spPr>
          <a:xfrm>
            <a:off x="973525" y="1751015"/>
            <a:ext cx="5312929"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About a quarter identify as LGBTQ+</a:t>
            </a:r>
          </a:p>
        </p:txBody>
      </p:sp>
      <p:sp>
        <p:nvSpPr>
          <p:cNvPr id="9" name="TextBox 8">
            <a:extLst>
              <a:ext uri="{FF2B5EF4-FFF2-40B4-BE49-F238E27FC236}">
                <a16:creationId xmlns:a16="http://schemas.microsoft.com/office/drawing/2014/main" id="{DDA5B87B-5304-E071-DFE9-023B5EAE7963}"/>
              </a:ext>
            </a:extLst>
          </p:cNvPr>
          <p:cNvSpPr txBox="1"/>
          <p:nvPr/>
        </p:nvSpPr>
        <p:spPr>
          <a:xfrm>
            <a:off x="3911527" y="6515358"/>
            <a:ext cx="3542958" cy="400110"/>
          </a:xfrm>
          <a:prstGeom prst="rect">
            <a:avLst/>
          </a:prstGeom>
          <a:noFill/>
        </p:spPr>
        <p:txBody>
          <a:bodyPr wrap="none" rtlCol="0">
            <a:spAutoFit/>
          </a:bodyPr>
          <a:lstStyle/>
          <a:p>
            <a:r>
              <a:rPr lang="en-US" sz="2000" dirty="0">
                <a:solidFill>
                  <a:schemeClr val="bg1">
                    <a:lumMod val="65000"/>
                  </a:schemeClr>
                </a:solidFill>
              </a:rPr>
              <a:t>2022 QC DEI, Student RR = 7%</a:t>
            </a:r>
          </a:p>
        </p:txBody>
      </p:sp>
      <p:sp>
        <p:nvSpPr>
          <p:cNvPr id="12" name="TextBox 11">
            <a:extLst>
              <a:ext uri="{FF2B5EF4-FFF2-40B4-BE49-F238E27FC236}">
                <a16:creationId xmlns:a16="http://schemas.microsoft.com/office/drawing/2014/main" id="{5E4EEF2E-54B7-E910-BF16-501F5221A3DD}"/>
              </a:ext>
            </a:extLst>
          </p:cNvPr>
          <p:cNvSpPr txBox="1"/>
          <p:nvPr/>
        </p:nvSpPr>
        <p:spPr>
          <a:xfrm>
            <a:off x="7656640" y="3075057"/>
            <a:ext cx="1378226" cy="707886"/>
          </a:xfrm>
          <a:prstGeom prst="rect">
            <a:avLst/>
          </a:prstGeom>
          <a:noFill/>
        </p:spPr>
        <p:txBody>
          <a:bodyPr wrap="square" rtlCol="0">
            <a:spAutoFit/>
          </a:bodyPr>
          <a:lstStyle/>
          <a:p>
            <a:pPr algn="ctr"/>
            <a:r>
              <a:rPr lang="en-US" sz="2000" b="1" dirty="0">
                <a:solidFill>
                  <a:srgbClr val="AE45D5"/>
                </a:solidFill>
              </a:rPr>
              <a:t>Yes</a:t>
            </a:r>
          </a:p>
          <a:p>
            <a:pPr algn="ctr"/>
            <a:r>
              <a:rPr lang="en-US" sz="2000" b="1" dirty="0">
                <a:solidFill>
                  <a:srgbClr val="AE45D5"/>
                </a:solidFill>
              </a:rPr>
              <a:t>  22%</a:t>
            </a:r>
          </a:p>
        </p:txBody>
      </p:sp>
      <p:sp>
        <p:nvSpPr>
          <p:cNvPr id="13" name="TextBox 12">
            <a:extLst>
              <a:ext uri="{FF2B5EF4-FFF2-40B4-BE49-F238E27FC236}">
                <a16:creationId xmlns:a16="http://schemas.microsoft.com/office/drawing/2014/main" id="{EFE48FE9-F527-F5EA-2ACB-2F15B2899A6D}"/>
              </a:ext>
            </a:extLst>
          </p:cNvPr>
          <p:cNvSpPr txBox="1"/>
          <p:nvPr/>
        </p:nvSpPr>
        <p:spPr>
          <a:xfrm>
            <a:off x="3629989" y="4856738"/>
            <a:ext cx="1199143" cy="707886"/>
          </a:xfrm>
          <a:prstGeom prst="rect">
            <a:avLst/>
          </a:prstGeom>
          <a:noFill/>
        </p:spPr>
        <p:txBody>
          <a:bodyPr wrap="square" rtlCol="0">
            <a:spAutoFit/>
          </a:bodyPr>
          <a:lstStyle/>
          <a:p>
            <a:pPr algn="ctr"/>
            <a:r>
              <a:rPr lang="en-US" sz="2000" b="1" dirty="0">
                <a:solidFill>
                  <a:schemeClr val="tx1">
                    <a:lumMod val="50000"/>
                    <a:lumOff val="50000"/>
                  </a:schemeClr>
                </a:solidFill>
              </a:rPr>
              <a:t>No</a:t>
            </a:r>
          </a:p>
          <a:p>
            <a:pPr algn="ctr"/>
            <a:r>
              <a:rPr lang="en-US" sz="2000" b="1" dirty="0">
                <a:solidFill>
                  <a:schemeClr val="tx1">
                    <a:lumMod val="50000"/>
                    <a:lumOff val="50000"/>
                  </a:schemeClr>
                </a:solidFill>
              </a:rPr>
              <a:t>70%</a:t>
            </a:r>
          </a:p>
        </p:txBody>
      </p:sp>
      <p:graphicFrame>
        <p:nvGraphicFramePr>
          <p:cNvPr id="2" name="Chart 1">
            <a:extLst>
              <a:ext uri="{FF2B5EF4-FFF2-40B4-BE49-F238E27FC236}">
                <a16:creationId xmlns:a16="http://schemas.microsoft.com/office/drawing/2014/main" id="{6260FBB0-BABB-579D-9AF3-E01DF3A45779}"/>
              </a:ext>
            </a:extLst>
          </p:cNvPr>
          <p:cNvGraphicFramePr>
            <a:graphicFrameLocks/>
          </p:cNvGraphicFramePr>
          <p:nvPr>
            <p:extLst>
              <p:ext uri="{D42A27DB-BD31-4B8C-83A1-F6EECF244321}">
                <p14:modId xmlns:p14="http://schemas.microsoft.com/office/powerpoint/2010/main" val="1256120704"/>
              </p:ext>
            </p:extLst>
          </p:nvPr>
        </p:nvGraphicFramePr>
        <p:xfrm>
          <a:off x="4165095" y="2782237"/>
          <a:ext cx="5437895" cy="3726167"/>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511C5787-F83B-0876-CC20-3D8940455166}"/>
              </a:ext>
            </a:extLst>
          </p:cNvPr>
          <p:cNvSpPr txBox="1"/>
          <p:nvPr/>
        </p:nvSpPr>
        <p:spPr>
          <a:xfrm>
            <a:off x="4681976" y="2367171"/>
            <a:ext cx="2002060" cy="707886"/>
          </a:xfrm>
          <a:prstGeom prst="rect">
            <a:avLst/>
          </a:prstGeom>
          <a:noFill/>
        </p:spPr>
        <p:txBody>
          <a:bodyPr wrap="square" rtlCol="0">
            <a:spAutoFit/>
          </a:bodyPr>
          <a:lstStyle/>
          <a:p>
            <a:pPr algn="ctr"/>
            <a:r>
              <a:rPr lang="en-US" sz="2000" b="1" dirty="0">
                <a:solidFill>
                  <a:srgbClr val="CB8CE2"/>
                </a:solidFill>
              </a:rPr>
              <a:t>Unsure</a:t>
            </a:r>
          </a:p>
          <a:p>
            <a:pPr algn="ctr"/>
            <a:r>
              <a:rPr lang="en-US" sz="2000" b="1" dirty="0">
                <a:solidFill>
                  <a:srgbClr val="CB8CE2"/>
                </a:solidFill>
              </a:rPr>
              <a:t>8%</a:t>
            </a:r>
          </a:p>
        </p:txBody>
      </p:sp>
    </p:spTree>
    <p:extLst>
      <p:ext uri="{BB962C8B-B14F-4D97-AF65-F5344CB8AC3E}">
        <p14:creationId xmlns:p14="http://schemas.microsoft.com/office/powerpoint/2010/main" val="7581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11266D3B-FB37-139B-344D-12F4DF813D9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7AA9B1E-C439-5D1F-339B-EDBF42D9C61D}"/>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7" name="TextBox 6">
            <a:extLst>
              <a:ext uri="{FF2B5EF4-FFF2-40B4-BE49-F238E27FC236}">
                <a16:creationId xmlns:a16="http://schemas.microsoft.com/office/drawing/2014/main" id="{FAC746C9-2F4F-E86C-04BC-02AF7D8917BA}"/>
              </a:ext>
            </a:extLst>
          </p:cNvPr>
          <p:cNvSpPr txBox="1"/>
          <p:nvPr/>
        </p:nvSpPr>
        <p:spPr>
          <a:xfrm>
            <a:off x="973525" y="1751015"/>
            <a:ext cx="2887265" cy="830997"/>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Half receive PELL</a:t>
            </a:r>
          </a:p>
          <a:p>
            <a:pPr marL="285750" indent="-285750">
              <a:buFont typeface="Arial" panose="020B0604020202020204" pitchFamily="34" charset="0"/>
              <a:buChar char="•"/>
            </a:pPr>
            <a:endParaRPr lang="en-US" sz="2400" b="1" dirty="0">
              <a:solidFill>
                <a:srgbClr val="D4775B"/>
              </a:solidFill>
            </a:endParaRPr>
          </a:p>
        </p:txBody>
      </p:sp>
      <p:sp>
        <p:nvSpPr>
          <p:cNvPr id="8" name="TextBox 7">
            <a:extLst>
              <a:ext uri="{FF2B5EF4-FFF2-40B4-BE49-F238E27FC236}">
                <a16:creationId xmlns:a16="http://schemas.microsoft.com/office/drawing/2014/main" id="{A234D001-3493-5450-BE80-B23F0E855770}"/>
              </a:ext>
            </a:extLst>
          </p:cNvPr>
          <p:cNvSpPr txBox="1"/>
          <p:nvPr/>
        </p:nvSpPr>
        <p:spPr>
          <a:xfrm>
            <a:off x="6313869" y="6457890"/>
            <a:ext cx="3639266" cy="400110"/>
          </a:xfrm>
          <a:prstGeom prst="rect">
            <a:avLst/>
          </a:prstGeom>
          <a:noFill/>
        </p:spPr>
        <p:txBody>
          <a:bodyPr wrap="none" rtlCol="0">
            <a:spAutoFit/>
          </a:bodyPr>
          <a:lstStyle/>
          <a:p>
            <a:r>
              <a:rPr lang="en-US" sz="2000" dirty="0">
                <a:solidFill>
                  <a:schemeClr val="bg1">
                    <a:lumMod val="65000"/>
                  </a:schemeClr>
                </a:solidFill>
              </a:rPr>
              <a:t>Queens College Student Profile</a:t>
            </a:r>
          </a:p>
        </p:txBody>
      </p:sp>
      <p:graphicFrame>
        <p:nvGraphicFramePr>
          <p:cNvPr id="11" name="Chart 10">
            <a:extLst>
              <a:ext uri="{FF2B5EF4-FFF2-40B4-BE49-F238E27FC236}">
                <a16:creationId xmlns:a16="http://schemas.microsoft.com/office/drawing/2014/main" id="{DC9BC6F5-69E7-260E-7719-3D7AF85CD7A0}"/>
              </a:ext>
            </a:extLst>
          </p:cNvPr>
          <p:cNvGraphicFramePr>
            <a:graphicFrameLocks/>
          </p:cNvGraphicFramePr>
          <p:nvPr/>
        </p:nvGraphicFramePr>
        <p:xfrm>
          <a:off x="5396152" y="1273810"/>
          <a:ext cx="5474701" cy="40648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3675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BAAA5E52-95DD-6090-28E9-D332AEE8CFE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6FE33FB-8062-956E-3205-FC8578B05D41}"/>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7" name="TextBox 6">
            <a:extLst>
              <a:ext uri="{FF2B5EF4-FFF2-40B4-BE49-F238E27FC236}">
                <a16:creationId xmlns:a16="http://schemas.microsoft.com/office/drawing/2014/main" id="{0E7A5ACB-44CE-14ED-052F-7C3166496C65}"/>
              </a:ext>
            </a:extLst>
          </p:cNvPr>
          <p:cNvSpPr txBox="1"/>
          <p:nvPr/>
        </p:nvSpPr>
        <p:spPr>
          <a:xfrm>
            <a:off x="973525" y="1751015"/>
            <a:ext cx="4753545" cy="1200329"/>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Half receive PELL</a:t>
            </a:r>
          </a:p>
          <a:p>
            <a:pPr marL="742950" lvl="1" indent="-285750">
              <a:buFont typeface="Arial" panose="020B0604020202020204" pitchFamily="34" charset="0"/>
              <a:buChar char="•"/>
            </a:pPr>
            <a:r>
              <a:rPr lang="en-US" sz="2400" dirty="0">
                <a:solidFill>
                  <a:schemeClr val="accent2">
                    <a:lumMod val="60000"/>
                    <a:lumOff val="40000"/>
                  </a:schemeClr>
                </a:solidFill>
              </a:rPr>
              <a:t>The national average is 34%</a:t>
            </a:r>
          </a:p>
          <a:p>
            <a:pPr marL="285750" indent="-285750">
              <a:buFont typeface="Arial" panose="020B0604020202020204" pitchFamily="34" charset="0"/>
              <a:buChar char="•"/>
            </a:pPr>
            <a:endParaRPr lang="en-US" sz="2400" b="1" dirty="0">
              <a:solidFill>
                <a:srgbClr val="D4775B"/>
              </a:solidFill>
            </a:endParaRPr>
          </a:p>
        </p:txBody>
      </p:sp>
      <p:graphicFrame>
        <p:nvGraphicFramePr>
          <p:cNvPr id="11" name="Chart 10">
            <a:extLst>
              <a:ext uri="{FF2B5EF4-FFF2-40B4-BE49-F238E27FC236}">
                <a16:creationId xmlns:a16="http://schemas.microsoft.com/office/drawing/2014/main" id="{D8FCEFB4-F1D8-1E11-90CF-5976BF8E1090}"/>
              </a:ext>
            </a:extLst>
          </p:cNvPr>
          <p:cNvGraphicFramePr>
            <a:graphicFrameLocks/>
          </p:cNvGraphicFramePr>
          <p:nvPr/>
        </p:nvGraphicFramePr>
        <p:xfrm>
          <a:off x="5396152" y="1273810"/>
          <a:ext cx="5474701" cy="4064811"/>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9F90C0C9-1042-0019-910A-13C9377941CD}"/>
              </a:ext>
            </a:extLst>
          </p:cNvPr>
          <p:cNvSpPr txBox="1"/>
          <p:nvPr/>
        </p:nvSpPr>
        <p:spPr>
          <a:xfrm>
            <a:off x="6313869" y="6457890"/>
            <a:ext cx="3639266" cy="400110"/>
          </a:xfrm>
          <a:prstGeom prst="rect">
            <a:avLst/>
          </a:prstGeom>
          <a:noFill/>
        </p:spPr>
        <p:txBody>
          <a:bodyPr wrap="none" rtlCol="0">
            <a:spAutoFit/>
          </a:bodyPr>
          <a:lstStyle/>
          <a:p>
            <a:r>
              <a:rPr lang="en-US" sz="2000" dirty="0">
                <a:solidFill>
                  <a:schemeClr val="bg1">
                    <a:lumMod val="65000"/>
                  </a:schemeClr>
                </a:solidFill>
              </a:rPr>
              <a:t>Queens College Student Profile</a:t>
            </a:r>
          </a:p>
        </p:txBody>
      </p:sp>
    </p:spTree>
    <p:extLst>
      <p:ext uri="{BB962C8B-B14F-4D97-AF65-F5344CB8AC3E}">
        <p14:creationId xmlns:p14="http://schemas.microsoft.com/office/powerpoint/2010/main" val="3083032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DCEFC0B6-13AF-ED89-8152-E5475A69425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DE80928-6F66-FB24-C061-01C9BD235708}"/>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7" name="TextBox 6">
            <a:extLst>
              <a:ext uri="{FF2B5EF4-FFF2-40B4-BE49-F238E27FC236}">
                <a16:creationId xmlns:a16="http://schemas.microsoft.com/office/drawing/2014/main" id="{A64FE375-2AE5-C3B4-1311-E8040E89CFA7}"/>
              </a:ext>
            </a:extLst>
          </p:cNvPr>
          <p:cNvSpPr txBox="1"/>
          <p:nvPr/>
        </p:nvSpPr>
        <p:spPr>
          <a:xfrm>
            <a:off x="973525" y="1751015"/>
            <a:ext cx="4586705" cy="1569660"/>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Half receive PELL</a:t>
            </a:r>
          </a:p>
          <a:p>
            <a:pPr marL="742950" lvl="1" indent="-285750">
              <a:buFont typeface="Arial" panose="020B0604020202020204" pitchFamily="34" charset="0"/>
              <a:buChar char="•"/>
            </a:pPr>
            <a:r>
              <a:rPr lang="en-US" sz="2400" dirty="0">
                <a:solidFill>
                  <a:schemeClr val="accent2">
                    <a:lumMod val="60000"/>
                    <a:lumOff val="40000"/>
                  </a:schemeClr>
                </a:solidFill>
              </a:rPr>
              <a:t>The national average is 34%</a:t>
            </a:r>
          </a:p>
          <a:p>
            <a:pPr marL="742950" lvl="1" indent="-285750">
              <a:buFont typeface="Arial" panose="020B0604020202020204" pitchFamily="34" charset="0"/>
              <a:buChar char="•"/>
            </a:pPr>
            <a:endParaRPr lang="en-US" sz="2400" b="1" dirty="0">
              <a:solidFill>
                <a:srgbClr val="D4775B"/>
              </a:solidFill>
            </a:endParaRPr>
          </a:p>
          <a:p>
            <a:pPr marL="285750" indent="-285750">
              <a:buFont typeface="Arial" panose="020B0604020202020204" pitchFamily="34" charset="0"/>
              <a:buChar char="•"/>
            </a:pPr>
            <a:r>
              <a:rPr lang="en-US" sz="2400" b="1" dirty="0">
                <a:solidFill>
                  <a:srgbClr val="D4775B"/>
                </a:solidFill>
              </a:rPr>
              <a:t>Half work for pay</a:t>
            </a:r>
          </a:p>
        </p:txBody>
      </p:sp>
      <p:pic>
        <p:nvPicPr>
          <p:cNvPr id="10" name="Picture 9" descr="A screenshot of a cell phone&#10;&#10;AI-generated content may be incorrect.">
            <a:extLst>
              <a:ext uri="{FF2B5EF4-FFF2-40B4-BE49-F238E27FC236}">
                <a16:creationId xmlns:a16="http://schemas.microsoft.com/office/drawing/2014/main" id="{02B85113-D2DD-7FC7-C4F7-B6A44780EE7E}"/>
              </a:ext>
            </a:extLst>
          </p:cNvPr>
          <p:cNvPicPr>
            <a:picLocks noChangeAspect="1"/>
          </p:cNvPicPr>
          <p:nvPr/>
        </p:nvPicPr>
        <p:blipFill>
          <a:blip r:embed="rId3"/>
          <a:srcRect t="-1428"/>
          <a:stretch>
            <a:fillRect/>
          </a:stretch>
        </p:blipFill>
        <p:spPr>
          <a:xfrm>
            <a:off x="2640801" y="4659689"/>
            <a:ext cx="1309859" cy="1309859"/>
          </a:xfrm>
          <a:prstGeom prst="rect">
            <a:avLst/>
          </a:prstGeom>
        </p:spPr>
      </p:pic>
      <p:graphicFrame>
        <p:nvGraphicFramePr>
          <p:cNvPr id="11" name="Chart 10">
            <a:extLst>
              <a:ext uri="{FF2B5EF4-FFF2-40B4-BE49-F238E27FC236}">
                <a16:creationId xmlns:a16="http://schemas.microsoft.com/office/drawing/2014/main" id="{D8B7C473-D324-14DE-A8BA-0A36F558C587}"/>
              </a:ext>
            </a:extLst>
          </p:cNvPr>
          <p:cNvGraphicFramePr>
            <a:graphicFrameLocks/>
          </p:cNvGraphicFramePr>
          <p:nvPr>
            <p:extLst>
              <p:ext uri="{D42A27DB-BD31-4B8C-83A1-F6EECF244321}">
                <p14:modId xmlns:p14="http://schemas.microsoft.com/office/powerpoint/2010/main" val="2777104297"/>
              </p:ext>
            </p:extLst>
          </p:nvPr>
        </p:nvGraphicFramePr>
        <p:xfrm>
          <a:off x="5396152" y="1273810"/>
          <a:ext cx="5474701" cy="4064811"/>
        </p:xfrm>
        <a:graphic>
          <a:graphicData uri="http://schemas.openxmlformats.org/drawingml/2006/chart">
            <c:chart xmlns:c="http://schemas.openxmlformats.org/drawingml/2006/chart" xmlns:r="http://schemas.openxmlformats.org/officeDocument/2006/relationships" r:id="rId4"/>
          </a:graphicData>
        </a:graphic>
      </p:graphicFrame>
      <p:pic>
        <p:nvPicPr>
          <p:cNvPr id="12" name="Picture 11" descr="A white background with black text&#10;&#10;AI-generated content may be incorrect.">
            <a:extLst>
              <a:ext uri="{FF2B5EF4-FFF2-40B4-BE49-F238E27FC236}">
                <a16:creationId xmlns:a16="http://schemas.microsoft.com/office/drawing/2014/main" id="{EE03A290-F2CF-77B0-9561-269C0F9F6415}"/>
              </a:ext>
            </a:extLst>
          </p:cNvPr>
          <p:cNvPicPr>
            <a:picLocks noChangeAspect="1"/>
          </p:cNvPicPr>
          <p:nvPr/>
        </p:nvPicPr>
        <p:blipFill>
          <a:blip r:embed="rId5"/>
          <a:srcRect l="80000"/>
          <a:stretch>
            <a:fillRect/>
          </a:stretch>
        </p:blipFill>
        <p:spPr>
          <a:xfrm>
            <a:off x="1213644" y="4683692"/>
            <a:ext cx="1309859" cy="1309859"/>
          </a:xfrm>
          <a:prstGeom prst="rect">
            <a:avLst/>
          </a:prstGeom>
        </p:spPr>
      </p:pic>
      <p:pic>
        <p:nvPicPr>
          <p:cNvPr id="9" name="Picture 8" descr="A white background with black text&#10;&#10;AI-generated content may be incorrect.">
            <a:extLst>
              <a:ext uri="{FF2B5EF4-FFF2-40B4-BE49-F238E27FC236}">
                <a16:creationId xmlns:a16="http://schemas.microsoft.com/office/drawing/2014/main" id="{6297E4C7-915E-542B-0455-26C0084E826B}"/>
              </a:ext>
            </a:extLst>
          </p:cNvPr>
          <p:cNvPicPr>
            <a:picLocks noChangeAspect="1"/>
          </p:cNvPicPr>
          <p:nvPr/>
        </p:nvPicPr>
        <p:blipFill>
          <a:blip r:embed="rId5"/>
          <a:srcRect l="33397" r="18943"/>
          <a:stretch>
            <a:fillRect/>
          </a:stretch>
        </p:blipFill>
        <p:spPr>
          <a:xfrm>
            <a:off x="1195309" y="3569032"/>
            <a:ext cx="2755351" cy="1156252"/>
          </a:xfrm>
          <a:prstGeom prst="rect">
            <a:avLst/>
          </a:prstGeom>
        </p:spPr>
      </p:pic>
      <p:sp>
        <p:nvSpPr>
          <p:cNvPr id="13" name="TextBox 12">
            <a:extLst>
              <a:ext uri="{FF2B5EF4-FFF2-40B4-BE49-F238E27FC236}">
                <a16:creationId xmlns:a16="http://schemas.microsoft.com/office/drawing/2014/main" id="{17E04858-DA00-FCA7-4480-EDFB38A3ECBD}"/>
              </a:ext>
            </a:extLst>
          </p:cNvPr>
          <p:cNvSpPr txBox="1"/>
          <p:nvPr/>
        </p:nvSpPr>
        <p:spPr>
          <a:xfrm>
            <a:off x="973525" y="6457890"/>
            <a:ext cx="4565802" cy="400110"/>
          </a:xfrm>
          <a:prstGeom prst="rect">
            <a:avLst/>
          </a:prstGeom>
          <a:noFill/>
        </p:spPr>
        <p:txBody>
          <a:bodyPr wrap="none" rtlCol="0">
            <a:spAutoFit/>
          </a:bodyPr>
          <a:lstStyle/>
          <a:p>
            <a:r>
              <a:rPr lang="en-US" sz="2000" dirty="0">
                <a:solidFill>
                  <a:schemeClr val="bg1">
                    <a:lumMod val="65000"/>
                  </a:schemeClr>
                </a:solidFill>
              </a:rPr>
              <a:t>2022 CUNY Student Experience Survey</a:t>
            </a:r>
          </a:p>
        </p:txBody>
      </p:sp>
      <p:sp>
        <p:nvSpPr>
          <p:cNvPr id="14" name="TextBox 13">
            <a:extLst>
              <a:ext uri="{FF2B5EF4-FFF2-40B4-BE49-F238E27FC236}">
                <a16:creationId xmlns:a16="http://schemas.microsoft.com/office/drawing/2014/main" id="{4ADEF89A-F36D-19B1-5DB9-3E1456C0A43B}"/>
              </a:ext>
            </a:extLst>
          </p:cNvPr>
          <p:cNvSpPr txBox="1"/>
          <p:nvPr/>
        </p:nvSpPr>
        <p:spPr>
          <a:xfrm>
            <a:off x="6313869" y="6458792"/>
            <a:ext cx="3639266" cy="400110"/>
          </a:xfrm>
          <a:prstGeom prst="rect">
            <a:avLst/>
          </a:prstGeom>
          <a:noFill/>
        </p:spPr>
        <p:txBody>
          <a:bodyPr wrap="none" rtlCol="0">
            <a:spAutoFit/>
          </a:bodyPr>
          <a:lstStyle/>
          <a:p>
            <a:r>
              <a:rPr lang="en-US" sz="2000" dirty="0">
                <a:solidFill>
                  <a:schemeClr val="bg1">
                    <a:lumMod val="65000"/>
                  </a:schemeClr>
                </a:solidFill>
              </a:rPr>
              <a:t>Queens College Student Profile</a:t>
            </a:r>
          </a:p>
        </p:txBody>
      </p:sp>
    </p:spTree>
    <p:extLst>
      <p:ext uri="{BB962C8B-B14F-4D97-AF65-F5344CB8AC3E}">
        <p14:creationId xmlns:p14="http://schemas.microsoft.com/office/powerpoint/2010/main" val="2726283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4E239673-DD83-C7A2-10E0-E9DC5B36377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0B95D98-A9E1-323B-F485-A96297F1526C}"/>
              </a:ext>
            </a:extLst>
          </p:cNvPr>
          <p:cNvSpPr txBox="1"/>
          <p:nvPr/>
        </p:nvSpPr>
        <p:spPr>
          <a:xfrm>
            <a:off x="867507" y="439673"/>
            <a:ext cx="6404510" cy="1446550"/>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a:p>
            <a:endParaRPr lang="en-US" sz="2400" b="1" dirty="0">
              <a:solidFill>
                <a:srgbClr val="63989C"/>
              </a:solidFill>
            </a:endParaRPr>
          </a:p>
        </p:txBody>
      </p:sp>
      <p:sp>
        <p:nvSpPr>
          <p:cNvPr id="7" name="TextBox 6">
            <a:extLst>
              <a:ext uri="{FF2B5EF4-FFF2-40B4-BE49-F238E27FC236}">
                <a16:creationId xmlns:a16="http://schemas.microsoft.com/office/drawing/2014/main" id="{98CBCEF2-E265-0DE5-B755-957EAE39CC55}"/>
              </a:ext>
            </a:extLst>
          </p:cNvPr>
          <p:cNvSpPr txBox="1"/>
          <p:nvPr/>
        </p:nvSpPr>
        <p:spPr>
          <a:xfrm>
            <a:off x="973525" y="1984031"/>
            <a:ext cx="10092039" cy="156966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D4775B"/>
                </a:solidFill>
              </a:rPr>
              <a:t>Queens College </a:t>
            </a:r>
            <a:r>
              <a:rPr lang="en-US" sz="2400" dirty="0">
                <a:solidFill>
                  <a:srgbClr val="D4775B"/>
                </a:solidFill>
              </a:rPr>
              <a:t>is an engine for </a:t>
            </a:r>
            <a:r>
              <a:rPr lang="en-US" sz="2400" b="1" dirty="0">
                <a:solidFill>
                  <a:srgbClr val="D4775B"/>
                </a:solidFill>
              </a:rPr>
              <a:t>upward</a:t>
            </a:r>
            <a:r>
              <a:rPr lang="en-US" sz="2400" dirty="0">
                <a:solidFill>
                  <a:srgbClr val="D4775B"/>
                </a:solidFill>
              </a:rPr>
              <a:t> </a:t>
            </a:r>
            <a:r>
              <a:rPr lang="en-US" sz="2400" b="1" dirty="0">
                <a:solidFill>
                  <a:srgbClr val="D4775B"/>
                </a:solidFill>
              </a:rPr>
              <a:t>social and economic mobility</a:t>
            </a:r>
            <a:r>
              <a:rPr lang="en-US" sz="2400" dirty="0">
                <a:solidFill>
                  <a:srgbClr val="D4775B"/>
                </a:solidFill>
              </a:rPr>
              <a:t>.</a:t>
            </a:r>
          </a:p>
          <a:p>
            <a:pPr marL="285750" indent="-285750">
              <a:buFont typeface="Arial" panose="020B0604020202020204" pitchFamily="34" charset="0"/>
              <a:buChar char="•"/>
            </a:pPr>
            <a:endParaRPr lang="en-US" sz="2400" dirty="0">
              <a:solidFill>
                <a:srgbClr val="D4775B"/>
              </a:solidFill>
            </a:endParaRPr>
          </a:p>
          <a:p>
            <a:pPr marL="285750" indent="-285750">
              <a:buFont typeface="Arial" panose="020B0604020202020204" pitchFamily="34" charset="0"/>
              <a:buChar char="•"/>
            </a:pPr>
            <a:r>
              <a:rPr lang="en-US" sz="2400" dirty="0">
                <a:solidFill>
                  <a:srgbClr val="D4775B"/>
                </a:solidFill>
              </a:rPr>
              <a:t>We are in the </a:t>
            </a:r>
            <a:r>
              <a:rPr lang="en-US" sz="2400" b="1" dirty="0">
                <a:solidFill>
                  <a:srgbClr val="D4775B"/>
                </a:solidFill>
              </a:rPr>
              <a:t>top 1% </a:t>
            </a:r>
            <a:r>
              <a:rPr lang="en-US" sz="2400" dirty="0">
                <a:solidFill>
                  <a:srgbClr val="D4775B"/>
                </a:solidFill>
              </a:rPr>
              <a:t>of U.S. colleges that help students from the bottom 20% of the income distribution reach the top 20% in earnings.</a:t>
            </a:r>
          </a:p>
        </p:txBody>
      </p:sp>
      <p:sp>
        <p:nvSpPr>
          <p:cNvPr id="13" name="TextBox 12">
            <a:extLst>
              <a:ext uri="{FF2B5EF4-FFF2-40B4-BE49-F238E27FC236}">
                <a16:creationId xmlns:a16="http://schemas.microsoft.com/office/drawing/2014/main" id="{F91183C7-10BB-18E7-80AE-C93B024E0EF6}"/>
              </a:ext>
            </a:extLst>
          </p:cNvPr>
          <p:cNvSpPr txBox="1"/>
          <p:nvPr/>
        </p:nvSpPr>
        <p:spPr>
          <a:xfrm>
            <a:off x="973525" y="6457890"/>
            <a:ext cx="8814080" cy="400110"/>
          </a:xfrm>
          <a:prstGeom prst="rect">
            <a:avLst/>
          </a:prstGeom>
          <a:noFill/>
        </p:spPr>
        <p:txBody>
          <a:bodyPr wrap="none" rtlCol="0">
            <a:spAutoFit/>
          </a:bodyPr>
          <a:lstStyle/>
          <a:p>
            <a:r>
              <a:rPr lang="en-US" sz="2000" dirty="0">
                <a:solidFill>
                  <a:schemeClr val="bg1">
                    <a:lumMod val="65000"/>
                  </a:schemeClr>
                </a:solidFill>
              </a:rPr>
              <a:t>Chronicle of Higher Education 2018 / Chetty et al. 2017, Mobility Report Cards</a:t>
            </a:r>
          </a:p>
        </p:txBody>
      </p:sp>
    </p:spTree>
    <p:extLst>
      <p:ext uri="{BB962C8B-B14F-4D97-AF65-F5344CB8AC3E}">
        <p14:creationId xmlns:p14="http://schemas.microsoft.com/office/powerpoint/2010/main" val="1929184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BB1DFEDC-7933-CACC-B68E-1262EB1BA97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14E25AC-3E24-F2F0-2176-5964A5024C6E}"/>
              </a:ext>
            </a:extLst>
          </p:cNvPr>
          <p:cNvSpPr txBox="1"/>
          <p:nvPr/>
        </p:nvSpPr>
        <p:spPr>
          <a:xfrm>
            <a:off x="867507" y="439673"/>
            <a:ext cx="6404510" cy="1446550"/>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a:p>
            <a:endParaRPr lang="en-US" sz="2400" b="1" dirty="0">
              <a:solidFill>
                <a:srgbClr val="63989C"/>
              </a:solidFill>
            </a:endParaRPr>
          </a:p>
        </p:txBody>
      </p:sp>
      <p:sp>
        <p:nvSpPr>
          <p:cNvPr id="13" name="TextBox 12">
            <a:extLst>
              <a:ext uri="{FF2B5EF4-FFF2-40B4-BE49-F238E27FC236}">
                <a16:creationId xmlns:a16="http://schemas.microsoft.com/office/drawing/2014/main" id="{85BCDB52-D465-A2D2-2420-C384F3FF4F93}"/>
              </a:ext>
            </a:extLst>
          </p:cNvPr>
          <p:cNvSpPr txBox="1"/>
          <p:nvPr/>
        </p:nvSpPr>
        <p:spPr>
          <a:xfrm>
            <a:off x="4069762" y="6457890"/>
            <a:ext cx="3972691" cy="400110"/>
          </a:xfrm>
          <a:prstGeom prst="rect">
            <a:avLst/>
          </a:prstGeom>
          <a:noFill/>
        </p:spPr>
        <p:txBody>
          <a:bodyPr wrap="none" rtlCol="0">
            <a:spAutoFit/>
          </a:bodyPr>
          <a:lstStyle/>
          <a:p>
            <a:r>
              <a:rPr lang="en-US" sz="2000" dirty="0" err="1">
                <a:solidFill>
                  <a:srgbClr val="368D90"/>
                </a:solidFill>
              </a:rPr>
              <a:t>qc.cuny.edu</a:t>
            </a:r>
            <a:r>
              <a:rPr lang="en-US" sz="2000" dirty="0">
                <a:solidFill>
                  <a:srgbClr val="368D90"/>
                </a:solidFill>
              </a:rPr>
              <a:t>/</a:t>
            </a:r>
            <a:r>
              <a:rPr lang="en-US" sz="2000" dirty="0" err="1">
                <a:solidFill>
                  <a:srgbClr val="368D90"/>
                </a:solidFill>
              </a:rPr>
              <a:t>oie</a:t>
            </a:r>
            <a:r>
              <a:rPr lang="en-US" sz="2000" dirty="0">
                <a:solidFill>
                  <a:srgbClr val="368D90"/>
                </a:solidFill>
              </a:rPr>
              <a:t>/alumni-outcomes</a:t>
            </a:r>
          </a:p>
        </p:txBody>
      </p:sp>
      <p:pic>
        <p:nvPicPr>
          <p:cNvPr id="5" name="Picture 4" descr="A red and white sign with black text&#10;&#10;AI-generated content may be incorrect.">
            <a:extLst>
              <a:ext uri="{FF2B5EF4-FFF2-40B4-BE49-F238E27FC236}">
                <a16:creationId xmlns:a16="http://schemas.microsoft.com/office/drawing/2014/main" id="{1096C86D-1BFE-F43E-F70C-606129F320B1}"/>
              </a:ext>
            </a:extLst>
          </p:cNvPr>
          <p:cNvPicPr>
            <a:picLocks noChangeAspect="1"/>
          </p:cNvPicPr>
          <p:nvPr/>
        </p:nvPicPr>
        <p:blipFill>
          <a:blip r:embed="rId3">
            <a:alphaModFix amt="76000"/>
          </a:blip>
          <a:stretch>
            <a:fillRect/>
          </a:stretch>
        </p:blipFill>
        <p:spPr>
          <a:xfrm>
            <a:off x="2578100" y="2757856"/>
            <a:ext cx="7035800" cy="990600"/>
          </a:xfrm>
          <a:prstGeom prst="rect">
            <a:avLst/>
          </a:prstGeom>
        </p:spPr>
      </p:pic>
      <p:pic>
        <p:nvPicPr>
          <p:cNvPr id="8" name="Picture 7" descr="A close-up of a white background&#10;&#10;AI-generated content may be incorrect.">
            <a:extLst>
              <a:ext uri="{FF2B5EF4-FFF2-40B4-BE49-F238E27FC236}">
                <a16:creationId xmlns:a16="http://schemas.microsoft.com/office/drawing/2014/main" id="{759864B4-B91B-862B-8F2C-1F288CA78CF7}"/>
              </a:ext>
            </a:extLst>
          </p:cNvPr>
          <p:cNvPicPr>
            <a:picLocks noChangeAspect="1"/>
          </p:cNvPicPr>
          <p:nvPr/>
        </p:nvPicPr>
        <p:blipFill>
          <a:blip r:embed="rId4">
            <a:alphaModFix amt="83000"/>
          </a:blip>
          <a:srcRect b="13433"/>
          <a:stretch>
            <a:fillRect/>
          </a:stretch>
        </p:blipFill>
        <p:spPr>
          <a:xfrm>
            <a:off x="2578100" y="3748456"/>
            <a:ext cx="7035800" cy="2330726"/>
          </a:xfrm>
          <a:prstGeom prst="rect">
            <a:avLst/>
          </a:prstGeom>
        </p:spPr>
      </p:pic>
      <p:sp>
        <p:nvSpPr>
          <p:cNvPr id="3" name="TextBox 2">
            <a:extLst>
              <a:ext uri="{FF2B5EF4-FFF2-40B4-BE49-F238E27FC236}">
                <a16:creationId xmlns:a16="http://schemas.microsoft.com/office/drawing/2014/main" id="{94087944-FCB1-C381-FF04-A3251051F0AC}"/>
              </a:ext>
            </a:extLst>
          </p:cNvPr>
          <p:cNvSpPr txBox="1"/>
          <p:nvPr/>
        </p:nvSpPr>
        <p:spPr>
          <a:xfrm>
            <a:off x="973525" y="1984031"/>
            <a:ext cx="10092039" cy="461665"/>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D4775B"/>
                </a:solidFill>
              </a:rPr>
              <a:t>Queens College </a:t>
            </a:r>
            <a:r>
              <a:rPr lang="en-US" sz="2400" dirty="0">
                <a:solidFill>
                  <a:srgbClr val="D4775B"/>
                </a:solidFill>
              </a:rPr>
              <a:t>is an engine for </a:t>
            </a:r>
            <a:r>
              <a:rPr lang="en-US" sz="2400" b="1" dirty="0">
                <a:solidFill>
                  <a:srgbClr val="D4775B"/>
                </a:solidFill>
              </a:rPr>
              <a:t>upward</a:t>
            </a:r>
            <a:r>
              <a:rPr lang="en-US" sz="2400" dirty="0">
                <a:solidFill>
                  <a:srgbClr val="D4775B"/>
                </a:solidFill>
              </a:rPr>
              <a:t> </a:t>
            </a:r>
            <a:r>
              <a:rPr lang="en-US" sz="2400" b="1" dirty="0">
                <a:solidFill>
                  <a:srgbClr val="D4775B"/>
                </a:solidFill>
              </a:rPr>
              <a:t>social and economic mobility</a:t>
            </a:r>
            <a:r>
              <a:rPr lang="en-US" sz="2400" dirty="0">
                <a:solidFill>
                  <a:srgbClr val="D4775B"/>
                </a:solidFill>
              </a:rPr>
              <a:t>.</a:t>
            </a:r>
          </a:p>
        </p:txBody>
      </p:sp>
    </p:spTree>
    <p:extLst>
      <p:ext uri="{BB962C8B-B14F-4D97-AF65-F5344CB8AC3E}">
        <p14:creationId xmlns:p14="http://schemas.microsoft.com/office/powerpoint/2010/main" val="1276766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50C62FC9-AA45-99B6-61D3-6899CB5870A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E41929C-61C6-2B8D-2418-A920FC9A080B}"/>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10" name="TextBox 9">
            <a:extLst>
              <a:ext uri="{FF2B5EF4-FFF2-40B4-BE49-F238E27FC236}">
                <a16:creationId xmlns:a16="http://schemas.microsoft.com/office/drawing/2014/main" id="{8DDF986B-2746-2DA4-3DAD-C1FC01E84391}"/>
              </a:ext>
            </a:extLst>
          </p:cNvPr>
          <p:cNvSpPr txBox="1"/>
          <p:nvPr/>
        </p:nvSpPr>
        <p:spPr>
          <a:xfrm>
            <a:off x="973525" y="1751015"/>
            <a:ext cx="5771645" cy="1938992"/>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Gen Z  </a:t>
            </a:r>
            <a:r>
              <a:rPr lang="en-US" sz="2400" dirty="0">
                <a:solidFill>
                  <a:srgbClr val="D4775B"/>
                </a:solidFill>
              </a:rPr>
              <a:t>(89% are 28 or younger)</a:t>
            </a:r>
          </a:p>
          <a:p>
            <a:pPr marL="285750" indent="-285750">
              <a:buFont typeface="Arial" panose="020B0604020202020204" pitchFamily="34" charset="0"/>
              <a:buChar char="•"/>
            </a:pPr>
            <a:endParaRPr lang="en-US" sz="2400" b="1" dirty="0">
              <a:solidFill>
                <a:srgbClr val="D4775B"/>
              </a:solidFill>
            </a:endParaRPr>
          </a:p>
          <a:p>
            <a:r>
              <a:rPr lang="en-US" sz="2400" dirty="0">
                <a:solidFill>
                  <a:srgbClr val="2C548F"/>
                </a:solidFill>
              </a:rPr>
              <a:t>	</a:t>
            </a:r>
          </a:p>
          <a:p>
            <a:r>
              <a:rPr lang="en-US" sz="2400" b="1" dirty="0">
                <a:solidFill>
                  <a:srgbClr val="2C548F"/>
                </a:solidFill>
              </a:rPr>
              <a:t>	 </a:t>
            </a:r>
          </a:p>
          <a:p>
            <a:pPr marL="285750" indent="-285750">
              <a:buFont typeface="Arial" panose="020B0604020202020204" pitchFamily="34" charset="0"/>
              <a:buChar char="•"/>
            </a:pPr>
            <a:endParaRPr lang="en-US" sz="2400" b="1" dirty="0">
              <a:solidFill>
                <a:srgbClr val="D4775B"/>
              </a:solidFill>
            </a:endParaRPr>
          </a:p>
        </p:txBody>
      </p:sp>
    </p:spTree>
    <p:extLst>
      <p:ext uri="{BB962C8B-B14F-4D97-AF65-F5344CB8AC3E}">
        <p14:creationId xmlns:p14="http://schemas.microsoft.com/office/powerpoint/2010/main" val="420464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CA584E25-E57B-137B-D786-8F51C53728F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6B1CFD6-8AD0-2BBC-0AF5-519808467D57}"/>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10" name="TextBox 9">
            <a:extLst>
              <a:ext uri="{FF2B5EF4-FFF2-40B4-BE49-F238E27FC236}">
                <a16:creationId xmlns:a16="http://schemas.microsoft.com/office/drawing/2014/main" id="{AC1EC8D2-02F8-7850-FE3B-2EACCAAD787B}"/>
              </a:ext>
            </a:extLst>
          </p:cNvPr>
          <p:cNvSpPr txBox="1"/>
          <p:nvPr/>
        </p:nvSpPr>
        <p:spPr>
          <a:xfrm>
            <a:off x="973525" y="1751015"/>
            <a:ext cx="7155164" cy="1938992"/>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Gen Z  </a:t>
            </a:r>
            <a:r>
              <a:rPr lang="en-US" sz="2400" dirty="0">
                <a:solidFill>
                  <a:srgbClr val="D4775B"/>
                </a:solidFill>
              </a:rPr>
              <a:t>(89% are 28 or younger)</a:t>
            </a:r>
          </a:p>
          <a:p>
            <a:pPr marL="285750" indent="-285750">
              <a:buFont typeface="Arial" panose="020B0604020202020204" pitchFamily="34" charset="0"/>
              <a:buChar char="•"/>
            </a:pPr>
            <a:endParaRPr lang="en-US" sz="2400" b="1" dirty="0">
              <a:solidFill>
                <a:srgbClr val="D4775B"/>
              </a:solidFill>
            </a:endParaRPr>
          </a:p>
          <a:p>
            <a:r>
              <a:rPr lang="en-US" sz="2400" dirty="0">
                <a:solidFill>
                  <a:srgbClr val="2C548F"/>
                </a:solidFill>
              </a:rPr>
              <a:t>	</a:t>
            </a:r>
          </a:p>
          <a:p>
            <a:r>
              <a:rPr lang="en-US" sz="2400" b="1" dirty="0">
                <a:solidFill>
                  <a:srgbClr val="2C548F"/>
                </a:solidFill>
              </a:rPr>
              <a:t>	Fall 2024 Student Profile of Undergraduates</a:t>
            </a:r>
          </a:p>
          <a:p>
            <a:pPr marL="285750" indent="-285750">
              <a:buFont typeface="Arial" panose="020B0604020202020204" pitchFamily="34" charset="0"/>
              <a:buChar char="•"/>
            </a:pPr>
            <a:endParaRPr lang="en-US" sz="2400" b="1" dirty="0">
              <a:solidFill>
                <a:srgbClr val="D4775B"/>
              </a:solidFill>
            </a:endParaRPr>
          </a:p>
        </p:txBody>
      </p:sp>
      <p:pic>
        <p:nvPicPr>
          <p:cNvPr id="5" name="Picture 4" descr="A close-up of a number&#10;&#10;AI-generated content may be incorrect.">
            <a:extLst>
              <a:ext uri="{FF2B5EF4-FFF2-40B4-BE49-F238E27FC236}">
                <a16:creationId xmlns:a16="http://schemas.microsoft.com/office/drawing/2014/main" id="{5992DAC1-E3D4-BE7C-131B-2AA92B666CF3}"/>
              </a:ext>
            </a:extLst>
          </p:cNvPr>
          <p:cNvPicPr>
            <a:picLocks noChangeAspect="1"/>
          </p:cNvPicPr>
          <p:nvPr/>
        </p:nvPicPr>
        <p:blipFill>
          <a:blip r:embed="rId3"/>
          <a:stretch>
            <a:fillRect/>
          </a:stretch>
        </p:blipFill>
        <p:spPr>
          <a:xfrm>
            <a:off x="2017201" y="3491387"/>
            <a:ext cx="5816600" cy="1430620"/>
          </a:xfrm>
          <a:prstGeom prst="rect">
            <a:avLst/>
          </a:prstGeom>
        </p:spPr>
      </p:pic>
      <p:pic>
        <p:nvPicPr>
          <p:cNvPr id="7" name="Picture 6" descr="A screenshot of a graph&#10;&#10;AI-generated content may be incorrect.">
            <a:extLst>
              <a:ext uri="{FF2B5EF4-FFF2-40B4-BE49-F238E27FC236}">
                <a16:creationId xmlns:a16="http://schemas.microsoft.com/office/drawing/2014/main" id="{CF2D04C4-C209-23BE-A2B3-5A4253C63D7A}"/>
              </a:ext>
            </a:extLst>
          </p:cNvPr>
          <p:cNvPicPr>
            <a:picLocks noChangeAspect="1"/>
          </p:cNvPicPr>
          <p:nvPr/>
        </p:nvPicPr>
        <p:blipFill>
          <a:blip r:embed="rId4"/>
          <a:stretch>
            <a:fillRect/>
          </a:stretch>
        </p:blipFill>
        <p:spPr>
          <a:xfrm>
            <a:off x="8877477" y="1454883"/>
            <a:ext cx="2978525" cy="5117466"/>
          </a:xfrm>
          <a:prstGeom prst="rect">
            <a:avLst/>
          </a:prstGeom>
        </p:spPr>
      </p:pic>
    </p:spTree>
    <p:extLst>
      <p:ext uri="{BB962C8B-B14F-4D97-AF65-F5344CB8AC3E}">
        <p14:creationId xmlns:p14="http://schemas.microsoft.com/office/powerpoint/2010/main" val="3660926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4F38DB7A-E565-25E0-3478-64C1DD27965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9477144-C8B4-8BDE-D09C-FC1FD742F636}"/>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10" name="TextBox 9">
            <a:extLst>
              <a:ext uri="{FF2B5EF4-FFF2-40B4-BE49-F238E27FC236}">
                <a16:creationId xmlns:a16="http://schemas.microsoft.com/office/drawing/2014/main" id="{2D6AD2B8-5F5A-A1AD-77D0-37100995A8BF}"/>
              </a:ext>
            </a:extLst>
          </p:cNvPr>
          <p:cNvSpPr txBox="1"/>
          <p:nvPr/>
        </p:nvSpPr>
        <p:spPr>
          <a:xfrm>
            <a:off x="973525" y="1751015"/>
            <a:ext cx="2733825"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Gen Z  </a:t>
            </a:r>
            <a:r>
              <a:rPr lang="en-US" sz="2400" i="1" dirty="0">
                <a:solidFill>
                  <a:srgbClr val="EA4FA3"/>
                </a:solidFill>
              </a:rPr>
              <a:t> </a:t>
            </a:r>
          </a:p>
        </p:txBody>
      </p:sp>
      <p:pic>
        <p:nvPicPr>
          <p:cNvPr id="13" name="Picture 12" descr="A screenshot of a newspaper&#10;&#10;AI-generated content may be incorrect.">
            <a:extLst>
              <a:ext uri="{FF2B5EF4-FFF2-40B4-BE49-F238E27FC236}">
                <a16:creationId xmlns:a16="http://schemas.microsoft.com/office/drawing/2014/main" id="{9E673B18-BEC0-7B23-5352-5AA5F0F8314C}"/>
              </a:ext>
            </a:extLst>
          </p:cNvPr>
          <p:cNvPicPr>
            <a:picLocks noChangeAspect="1"/>
          </p:cNvPicPr>
          <p:nvPr/>
        </p:nvPicPr>
        <p:blipFill>
          <a:blip r:embed="rId3"/>
          <a:srcRect t="57534" b="1903"/>
          <a:stretch>
            <a:fillRect/>
          </a:stretch>
        </p:blipFill>
        <p:spPr>
          <a:xfrm>
            <a:off x="1372952" y="3196730"/>
            <a:ext cx="8080169" cy="3369169"/>
          </a:xfrm>
          <a:prstGeom prst="rect">
            <a:avLst/>
          </a:prstGeom>
        </p:spPr>
      </p:pic>
      <p:pic>
        <p:nvPicPr>
          <p:cNvPr id="15" name="Picture 14" descr="A screenshot of a newspaper&#10;&#10;AI-generated content may be incorrect.">
            <a:extLst>
              <a:ext uri="{FF2B5EF4-FFF2-40B4-BE49-F238E27FC236}">
                <a16:creationId xmlns:a16="http://schemas.microsoft.com/office/drawing/2014/main" id="{E9C48740-0F28-28A7-6458-48F55B86FD44}"/>
              </a:ext>
            </a:extLst>
          </p:cNvPr>
          <p:cNvPicPr>
            <a:picLocks noChangeAspect="1"/>
          </p:cNvPicPr>
          <p:nvPr/>
        </p:nvPicPr>
        <p:blipFill>
          <a:blip r:embed="rId3"/>
          <a:srcRect l="10877" r="1" b="91963"/>
          <a:stretch>
            <a:fillRect/>
          </a:stretch>
        </p:blipFill>
        <p:spPr>
          <a:xfrm>
            <a:off x="1372952" y="2530076"/>
            <a:ext cx="8080169" cy="748996"/>
          </a:xfrm>
          <a:prstGeom prst="rect">
            <a:avLst/>
          </a:prstGeom>
        </p:spPr>
      </p:pic>
      <p:sp>
        <p:nvSpPr>
          <p:cNvPr id="2" name="Rectangle 1">
            <a:extLst>
              <a:ext uri="{FF2B5EF4-FFF2-40B4-BE49-F238E27FC236}">
                <a16:creationId xmlns:a16="http://schemas.microsoft.com/office/drawing/2014/main" id="{A4C61B2A-68D6-9DD1-E87C-2789C5E6B401}"/>
              </a:ext>
            </a:extLst>
          </p:cNvPr>
          <p:cNvSpPr/>
          <p:nvPr/>
        </p:nvSpPr>
        <p:spPr>
          <a:xfrm>
            <a:off x="3177668" y="6215128"/>
            <a:ext cx="1965832" cy="3507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a:extLst>
              <a:ext uri="{FF2B5EF4-FFF2-40B4-BE49-F238E27FC236}">
                <a16:creationId xmlns:a16="http://schemas.microsoft.com/office/drawing/2014/main" id="{111D388A-E725-6EFC-CB4C-BE032A6B6627}"/>
              </a:ext>
            </a:extLst>
          </p:cNvPr>
          <p:cNvSpPr/>
          <p:nvPr/>
        </p:nvSpPr>
        <p:spPr>
          <a:xfrm>
            <a:off x="3981622" y="5958889"/>
            <a:ext cx="2323755" cy="77074"/>
          </a:xfrm>
          <a:custGeom>
            <a:avLst/>
            <a:gdLst>
              <a:gd name="connsiteX0" fmla="*/ 0 w 3657600"/>
              <a:gd name="connsiteY0" fmla="*/ 370510 h 370510"/>
              <a:gd name="connsiteX1" fmla="*/ 2590800 w 3657600"/>
              <a:gd name="connsiteY1" fmla="*/ 2210 h 370510"/>
              <a:gd name="connsiteX2" fmla="*/ 3657600 w 3657600"/>
              <a:gd name="connsiteY2" fmla="*/ 218110 h 370510"/>
            </a:gdLst>
            <a:ahLst/>
            <a:cxnLst>
              <a:cxn ang="0">
                <a:pos x="connsiteX0" y="connsiteY0"/>
              </a:cxn>
              <a:cxn ang="0">
                <a:pos x="connsiteX1" y="connsiteY1"/>
              </a:cxn>
              <a:cxn ang="0">
                <a:pos x="connsiteX2" y="connsiteY2"/>
              </a:cxn>
            </a:cxnLst>
            <a:rect l="l" t="t" r="r" b="b"/>
            <a:pathLst>
              <a:path w="3657600" h="370510">
                <a:moveTo>
                  <a:pt x="0" y="370510"/>
                </a:moveTo>
                <a:cubicBezTo>
                  <a:pt x="990600" y="199060"/>
                  <a:pt x="1981200" y="27610"/>
                  <a:pt x="2590800" y="2210"/>
                </a:cubicBezTo>
                <a:cubicBezTo>
                  <a:pt x="3200400" y="-23190"/>
                  <a:pt x="3473450" y="177893"/>
                  <a:pt x="3657600" y="218110"/>
                </a:cubicBezTo>
              </a:path>
            </a:pathLst>
          </a:custGeom>
          <a:noFill/>
          <a:ln w="28575">
            <a:solidFill>
              <a:srgbClr val="EA4F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a:extLst>
              <a:ext uri="{FF2B5EF4-FFF2-40B4-BE49-F238E27FC236}">
                <a16:creationId xmlns:a16="http://schemas.microsoft.com/office/drawing/2014/main" id="{FB855AB4-A02F-5813-6E1C-0F98DDAAFB22}"/>
              </a:ext>
            </a:extLst>
          </p:cNvPr>
          <p:cNvSpPr/>
          <p:nvPr/>
        </p:nvSpPr>
        <p:spPr>
          <a:xfrm>
            <a:off x="4160584" y="6048471"/>
            <a:ext cx="1965833" cy="77074"/>
          </a:xfrm>
          <a:custGeom>
            <a:avLst/>
            <a:gdLst>
              <a:gd name="connsiteX0" fmla="*/ 0 w 3657600"/>
              <a:gd name="connsiteY0" fmla="*/ 370510 h 370510"/>
              <a:gd name="connsiteX1" fmla="*/ 2590800 w 3657600"/>
              <a:gd name="connsiteY1" fmla="*/ 2210 h 370510"/>
              <a:gd name="connsiteX2" fmla="*/ 3657600 w 3657600"/>
              <a:gd name="connsiteY2" fmla="*/ 218110 h 370510"/>
            </a:gdLst>
            <a:ahLst/>
            <a:cxnLst>
              <a:cxn ang="0">
                <a:pos x="connsiteX0" y="connsiteY0"/>
              </a:cxn>
              <a:cxn ang="0">
                <a:pos x="connsiteX1" y="connsiteY1"/>
              </a:cxn>
              <a:cxn ang="0">
                <a:pos x="connsiteX2" y="connsiteY2"/>
              </a:cxn>
            </a:cxnLst>
            <a:rect l="l" t="t" r="r" b="b"/>
            <a:pathLst>
              <a:path w="3657600" h="370510">
                <a:moveTo>
                  <a:pt x="0" y="370510"/>
                </a:moveTo>
                <a:cubicBezTo>
                  <a:pt x="990600" y="199060"/>
                  <a:pt x="1981200" y="27610"/>
                  <a:pt x="2590800" y="2210"/>
                </a:cubicBezTo>
                <a:cubicBezTo>
                  <a:pt x="3200400" y="-23190"/>
                  <a:pt x="3473450" y="177893"/>
                  <a:pt x="3657600" y="218110"/>
                </a:cubicBezTo>
              </a:path>
            </a:pathLst>
          </a:custGeom>
          <a:noFill/>
          <a:ln w="28575">
            <a:solidFill>
              <a:srgbClr val="EA4F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98587B2F-3C47-C284-567B-13FAD4480D0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92DF772-718F-AA41-F226-43A18DAE8974}"/>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pic>
        <p:nvPicPr>
          <p:cNvPr id="5122" name="Picture 2" descr="The generations defined">
            <a:extLst>
              <a:ext uri="{FF2B5EF4-FFF2-40B4-BE49-F238E27FC236}">
                <a16:creationId xmlns:a16="http://schemas.microsoft.com/office/drawing/2014/main" id="{9271025C-9BA7-20BE-6322-56E786E6ED3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585" b="23913"/>
          <a:stretch>
            <a:fillRect/>
          </a:stretch>
        </p:blipFill>
        <p:spPr bwMode="auto">
          <a:xfrm>
            <a:off x="8796130" y="0"/>
            <a:ext cx="3322779" cy="55117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The generations defined">
            <a:extLst>
              <a:ext uri="{FF2B5EF4-FFF2-40B4-BE49-F238E27FC236}">
                <a16:creationId xmlns:a16="http://schemas.microsoft.com/office/drawing/2014/main" id="{3102F890-983D-EA34-F6FF-9ED296F9F0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1836" b="1884"/>
          <a:stretch>
            <a:fillRect/>
          </a:stretch>
        </p:blipFill>
        <p:spPr bwMode="auto">
          <a:xfrm>
            <a:off x="8796130" y="5511760"/>
            <a:ext cx="3322780" cy="130993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11297A4-6C5C-4D68-B57C-F1D8A3490742}"/>
              </a:ext>
            </a:extLst>
          </p:cNvPr>
          <p:cNvSpPr txBox="1"/>
          <p:nvPr/>
        </p:nvSpPr>
        <p:spPr>
          <a:xfrm>
            <a:off x="973525" y="1751015"/>
            <a:ext cx="7468327" cy="4893647"/>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Gen Z </a:t>
            </a:r>
          </a:p>
          <a:p>
            <a:pPr marL="285750" indent="-285750">
              <a:buFont typeface="Arial" panose="020B0604020202020204" pitchFamily="34" charset="0"/>
              <a:buChar char="•"/>
            </a:pPr>
            <a:endParaRPr lang="en-US" sz="2400" b="1" dirty="0">
              <a:solidFill>
                <a:srgbClr val="D4775B"/>
              </a:solidFill>
            </a:endParaRPr>
          </a:p>
          <a:p>
            <a:pPr marL="742950" lvl="1" indent="-285750">
              <a:buFont typeface="Arial" panose="020B0604020202020204" pitchFamily="34" charset="0"/>
              <a:buChar char="•"/>
            </a:pPr>
            <a:endParaRPr lang="en-US" sz="2400" dirty="0">
              <a:solidFill>
                <a:srgbClr val="2C548F"/>
              </a:solidFill>
            </a:endParaRPr>
          </a:p>
          <a:p>
            <a:pPr marL="742950" lvl="1" indent="-285750">
              <a:buFont typeface="Arial" panose="020B0604020202020204" pitchFamily="34" charset="0"/>
              <a:buChar char="•"/>
            </a:pPr>
            <a:r>
              <a:rPr lang="en-US" sz="2400" dirty="0">
                <a:solidFill>
                  <a:srgbClr val="2C548F"/>
                </a:solidFill>
              </a:rPr>
              <a:t>Digital Natives</a:t>
            </a:r>
          </a:p>
          <a:p>
            <a:pPr marL="742950" lvl="1" indent="-285750">
              <a:buFont typeface="Arial" panose="020B0604020202020204" pitchFamily="34" charset="0"/>
              <a:buChar char="•"/>
            </a:pPr>
            <a:endParaRPr lang="en-US" sz="2400" dirty="0">
              <a:solidFill>
                <a:srgbClr val="2C548F"/>
              </a:solidFill>
            </a:endParaRPr>
          </a:p>
          <a:p>
            <a:pPr marL="742950" lvl="1" indent="-285750">
              <a:buFont typeface="Arial" panose="020B0604020202020204" pitchFamily="34" charset="0"/>
              <a:buChar char="•"/>
            </a:pPr>
            <a:r>
              <a:rPr lang="en-US" sz="2400" dirty="0">
                <a:solidFill>
                  <a:srgbClr val="2C548F"/>
                </a:solidFill>
              </a:rPr>
              <a:t>Experienced the Pandemic during formative years</a:t>
            </a:r>
          </a:p>
          <a:p>
            <a:pPr marL="742950" lvl="1" indent="-285750">
              <a:buFont typeface="Arial" panose="020B0604020202020204" pitchFamily="34" charset="0"/>
              <a:buChar char="•"/>
            </a:pPr>
            <a:endParaRPr lang="en-US" sz="2400" dirty="0">
              <a:solidFill>
                <a:srgbClr val="2C548F"/>
              </a:solidFill>
            </a:endParaRPr>
          </a:p>
          <a:p>
            <a:pPr marL="742950" lvl="1" indent="-285750">
              <a:buFont typeface="Arial" panose="020B0604020202020204" pitchFamily="34" charset="0"/>
              <a:buChar char="•"/>
            </a:pPr>
            <a:r>
              <a:rPr lang="en-US" sz="2400" dirty="0">
                <a:solidFill>
                  <a:srgbClr val="2C548F"/>
                </a:solidFill>
              </a:rPr>
              <a:t>Expect flexibility and transparency</a:t>
            </a:r>
          </a:p>
          <a:p>
            <a:pPr marL="742950" lvl="1" indent="-285750">
              <a:buFont typeface="Arial" panose="020B0604020202020204" pitchFamily="34" charset="0"/>
              <a:buChar char="•"/>
            </a:pPr>
            <a:endParaRPr lang="en-US" sz="2400" dirty="0">
              <a:solidFill>
                <a:srgbClr val="2C548F"/>
              </a:solidFill>
            </a:endParaRPr>
          </a:p>
          <a:p>
            <a:pPr marL="742950" lvl="1" indent="-285750">
              <a:buFont typeface="Arial" panose="020B0604020202020204" pitchFamily="34" charset="0"/>
              <a:buChar char="•"/>
            </a:pPr>
            <a:r>
              <a:rPr lang="en-US" sz="2400" dirty="0">
                <a:solidFill>
                  <a:srgbClr val="2C548F"/>
                </a:solidFill>
              </a:rPr>
              <a:t>Have a focus on mental wellness </a:t>
            </a:r>
          </a:p>
          <a:p>
            <a:pPr marL="742950" lvl="1" indent="-285750">
              <a:buFont typeface="Arial" panose="020B0604020202020204" pitchFamily="34" charset="0"/>
              <a:buChar char="•"/>
            </a:pPr>
            <a:endParaRPr lang="en-US" sz="2400" dirty="0">
              <a:solidFill>
                <a:srgbClr val="2C548F"/>
              </a:solidFill>
            </a:endParaRPr>
          </a:p>
          <a:p>
            <a:pPr marL="742950" lvl="1" indent="-285750">
              <a:buFont typeface="Arial" panose="020B0604020202020204" pitchFamily="34" charset="0"/>
              <a:buChar char="•"/>
            </a:pPr>
            <a:r>
              <a:rPr lang="en-US" sz="2400" dirty="0">
                <a:solidFill>
                  <a:srgbClr val="2C548F"/>
                </a:solidFill>
              </a:rPr>
              <a:t>More pragmatic than previous generations</a:t>
            </a:r>
            <a:endParaRPr lang="en-US" sz="2400" b="1" dirty="0">
              <a:solidFill>
                <a:srgbClr val="62999B"/>
              </a:solidFill>
            </a:endParaRPr>
          </a:p>
          <a:p>
            <a:r>
              <a:rPr lang="en-US" sz="2400" b="1" dirty="0">
                <a:solidFill>
                  <a:srgbClr val="D4775B"/>
                </a:solidFill>
              </a:rPr>
              <a:t> </a:t>
            </a:r>
            <a:r>
              <a:rPr lang="en-US" sz="2400" i="1" dirty="0">
                <a:solidFill>
                  <a:srgbClr val="EA4FA3"/>
                </a:solidFill>
              </a:rPr>
              <a:t> </a:t>
            </a:r>
          </a:p>
        </p:txBody>
      </p:sp>
    </p:spTree>
    <p:extLst>
      <p:ext uri="{BB962C8B-B14F-4D97-AF65-F5344CB8AC3E}">
        <p14:creationId xmlns:p14="http://schemas.microsoft.com/office/powerpoint/2010/main" val="88603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0FEAA6D0-3BB0-D162-0365-0C0D4D03BED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79F1DFE-DE68-D762-47A2-89F53335CB4C}"/>
              </a:ext>
            </a:extLst>
          </p:cNvPr>
          <p:cNvSpPr txBox="1"/>
          <p:nvPr/>
        </p:nvSpPr>
        <p:spPr>
          <a:xfrm>
            <a:off x="867507" y="439673"/>
            <a:ext cx="6404510" cy="1446550"/>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a:p>
            <a:r>
              <a:rPr lang="en-US" sz="2400" b="1" dirty="0">
                <a:solidFill>
                  <a:srgbClr val="63989C"/>
                </a:solidFill>
              </a:rPr>
              <a:t> </a:t>
            </a:r>
          </a:p>
        </p:txBody>
      </p:sp>
      <p:graphicFrame>
        <p:nvGraphicFramePr>
          <p:cNvPr id="5" name="Table 4">
            <a:extLst>
              <a:ext uri="{FF2B5EF4-FFF2-40B4-BE49-F238E27FC236}">
                <a16:creationId xmlns:a16="http://schemas.microsoft.com/office/drawing/2014/main" id="{1DA5138B-3A86-6BA7-4F79-5357BD4E109E}"/>
              </a:ext>
            </a:extLst>
          </p:cNvPr>
          <p:cNvGraphicFramePr>
            <a:graphicFrameLocks noGrp="1"/>
          </p:cNvGraphicFramePr>
          <p:nvPr>
            <p:extLst>
              <p:ext uri="{D42A27DB-BD31-4B8C-83A1-F6EECF244321}">
                <p14:modId xmlns:p14="http://schemas.microsoft.com/office/powerpoint/2010/main" val="2764455551"/>
              </p:ext>
            </p:extLst>
          </p:nvPr>
        </p:nvGraphicFramePr>
        <p:xfrm>
          <a:off x="2571031" y="2550013"/>
          <a:ext cx="7049939" cy="3668259"/>
        </p:xfrm>
        <a:graphic>
          <a:graphicData uri="http://schemas.openxmlformats.org/drawingml/2006/table">
            <a:tbl>
              <a:tblPr firstRow="1" bandRow="1">
                <a:tableStyleId>{F5AB1C69-6EDB-4FF4-983F-18BD219EF322}</a:tableStyleId>
              </a:tblPr>
              <a:tblGrid>
                <a:gridCol w="2009711">
                  <a:extLst>
                    <a:ext uri="{9D8B030D-6E8A-4147-A177-3AD203B41FA5}">
                      <a16:colId xmlns:a16="http://schemas.microsoft.com/office/drawing/2014/main" val="2253183122"/>
                    </a:ext>
                  </a:extLst>
                </a:gridCol>
                <a:gridCol w="2456315">
                  <a:extLst>
                    <a:ext uri="{9D8B030D-6E8A-4147-A177-3AD203B41FA5}">
                      <a16:colId xmlns:a16="http://schemas.microsoft.com/office/drawing/2014/main" val="1671996335"/>
                    </a:ext>
                  </a:extLst>
                </a:gridCol>
                <a:gridCol w="2583913">
                  <a:extLst>
                    <a:ext uri="{9D8B030D-6E8A-4147-A177-3AD203B41FA5}">
                      <a16:colId xmlns:a16="http://schemas.microsoft.com/office/drawing/2014/main" val="1134351123"/>
                    </a:ext>
                  </a:extLst>
                </a:gridCol>
              </a:tblGrid>
              <a:tr h="407482">
                <a:tc>
                  <a:txBody>
                    <a:bodyPr/>
                    <a:lstStyle/>
                    <a:p>
                      <a:endParaRPr lang="en-US" sz="2200" dirty="0"/>
                    </a:p>
                  </a:txBody>
                  <a:tcPr>
                    <a:solidFill>
                      <a:schemeClr val="accent3">
                        <a:alpha val="62000"/>
                      </a:schemeClr>
                    </a:solidFill>
                  </a:tcPr>
                </a:tc>
                <a:tc>
                  <a:txBody>
                    <a:bodyPr/>
                    <a:lstStyle/>
                    <a:p>
                      <a:pPr algn="ctr"/>
                      <a:r>
                        <a:rPr lang="en-US" sz="2200" b="0" dirty="0"/>
                        <a:t>2014</a:t>
                      </a:r>
                    </a:p>
                  </a:txBody>
                  <a:tcPr>
                    <a:solidFill>
                      <a:schemeClr val="accent3">
                        <a:alpha val="62000"/>
                      </a:schemeClr>
                    </a:solidFill>
                  </a:tcPr>
                </a:tc>
                <a:tc>
                  <a:txBody>
                    <a:bodyPr/>
                    <a:lstStyle/>
                    <a:p>
                      <a:pPr algn="ctr"/>
                      <a:r>
                        <a:rPr lang="en-US" sz="2200" dirty="0"/>
                        <a:t>2024</a:t>
                      </a:r>
                    </a:p>
                  </a:txBody>
                  <a:tcPr>
                    <a:solidFill>
                      <a:schemeClr val="accent3">
                        <a:alpha val="62000"/>
                      </a:schemeClr>
                    </a:solidFill>
                  </a:tcPr>
                </a:tc>
                <a:extLst>
                  <a:ext uri="{0D108BD9-81ED-4DB2-BD59-A6C34878D82A}">
                    <a16:rowId xmlns:a16="http://schemas.microsoft.com/office/drawing/2014/main" val="2610550789"/>
                  </a:ext>
                </a:extLst>
              </a:tr>
              <a:tr h="463077">
                <a:tc>
                  <a:txBody>
                    <a:bodyPr/>
                    <a:lstStyle/>
                    <a:p>
                      <a:pPr algn="l" fontAlgn="b"/>
                      <a:r>
                        <a:rPr lang="en-US" sz="2200" b="0" u="none" strike="noStrike" dirty="0">
                          <a:solidFill>
                            <a:schemeClr val="accent4">
                              <a:lumMod val="75000"/>
                            </a:schemeClr>
                          </a:solidFill>
                          <a:effectLst/>
                        </a:rPr>
                        <a:t>Queens</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0" u="none" strike="noStrike" dirty="0">
                          <a:solidFill>
                            <a:schemeClr val="accent4">
                              <a:lumMod val="75000"/>
                            </a:schemeClr>
                          </a:solidFill>
                          <a:effectLst/>
                        </a:rPr>
                        <a:t>67%</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1" u="none" strike="noStrike" dirty="0">
                          <a:solidFill>
                            <a:schemeClr val="accent4">
                              <a:lumMod val="50000"/>
                            </a:schemeClr>
                          </a:solidFill>
                          <a:effectLst/>
                        </a:rPr>
                        <a:t>71%</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40000"/>
                        <a:alpha val="62000"/>
                      </a:schemeClr>
                    </a:solidFill>
                  </a:tcPr>
                </a:tc>
                <a:extLst>
                  <a:ext uri="{0D108BD9-81ED-4DB2-BD59-A6C34878D82A}">
                    <a16:rowId xmlns:a16="http://schemas.microsoft.com/office/drawing/2014/main" val="1452748520"/>
                  </a:ext>
                </a:extLst>
              </a:tr>
              <a:tr h="463077">
                <a:tc>
                  <a:txBody>
                    <a:bodyPr/>
                    <a:lstStyle/>
                    <a:p>
                      <a:pPr algn="l" fontAlgn="b"/>
                      <a:r>
                        <a:rPr lang="en-US" sz="2200" b="0" u="none" strike="noStrike" dirty="0">
                          <a:solidFill>
                            <a:schemeClr val="accent4">
                              <a:lumMod val="75000"/>
                            </a:schemeClr>
                          </a:solidFill>
                          <a:effectLst/>
                        </a:rPr>
                        <a:t>Nassau</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000"/>
                      </a:schemeClr>
                    </a:solidFill>
                  </a:tcPr>
                </a:tc>
                <a:tc>
                  <a:txBody>
                    <a:bodyPr/>
                    <a:lstStyle/>
                    <a:p>
                      <a:pPr algn="ctr" fontAlgn="b"/>
                      <a:r>
                        <a:rPr lang="en-US" sz="2200" b="0" u="none" strike="noStrike" dirty="0">
                          <a:solidFill>
                            <a:schemeClr val="accent4">
                              <a:lumMod val="75000"/>
                            </a:schemeClr>
                          </a:solidFill>
                          <a:effectLst/>
                        </a:rPr>
                        <a:t>19%</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000"/>
                      </a:schemeClr>
                    </a:solidFill>
                  </a:tcPr>
                </a:tc>
                <a:tc>
                  <a:txBody>
                    <a:bodyPr/>
                    <a:lstStyle/>
                    <a:p>
                      <a:pPr algn="ctr" fontAlgn="b"/>
                      <a:r>
                        <a:rPr lang="en-US" sz="2200" b="1" u="none" strike="noStrike" dirty="0">
                          <a:solidFill>
                            <a:schemeClr val="accent4">
                              <a:lumMod val="50000"/>
                            </a:schemeClr>
                          </a:solidFill>
                          <a:effectLst/>
                        </a:rPr>
                        <a:t>13%</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20000"/>
                        <a:alpha val="62000"/>
                      </a:schemeClr>
                    </a:solidFill>
                  </a:tcPr>
                </a:tc>
                <a:extLst>
                  <a:ext uri="{0D108BD9-81ED-4DB2-BD59-A6C34878D82A}">
                    <a16:rowId xmlns:a16="http://schemas.microsoft.com/office/drawing/2014/main" val="3748039571"/>
                  </a:ext>
                </a:extLst>
              </a:tr>
              <a:tr h="463077">
                <a:tc>
                  <a:txBody>
                    <a:bodyPr/>
                    <a:lstStyle/>
                    <a:p>
                      <a:pPr algn="l" fontAlgn="b"/>
                      <a:r>
                        <a:rPr lang="en-US" sz="2200" b="0" u="none" strike="noStrike">
                          <a:solidFill>
                            <a:schemeClr val="accent4">
                              <a:lumMod val="75000"/>
                            </a:schemeClr>
                          </a:solidFill>
                          <a:effectLst/>
                        </a:rPr>
                        <a:t>Brooklyn</a:t>
                      </a:r>
                      <a:endParaRPr lang="en-US" sz="2200" b="0" i="0" u="none" strike="noStrike">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0" u="none" strike="noStrike" dirty="0">
                          <a:solidFill>
                            <a:schemeClr val="accent4">
                              <a:lumMod val="75000"/>
                            </a:schemeClr>
                          </a:solidFill>
                          <a:effectLst/>
                        </a:rPr>
                        <a:t>5%</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1" u="none" strike="noStrike" dirty="0">
                          <a:solidFill>
                            <a:schemeClr val="accent4">
                              <a:lumMod val="50000"/>
                            </a:schemeClr>
                          </a:solidFill>
                          <a:effectLst/>
                        </a:rPr>
                        <a:t>6%</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40000"/>
                        <a:alpha val="62000"/>
                      </a:schemeClr>
                    </a:solidFill>
                  </a:tcPr>
                </a:tc>
                <a:extLst>
                  <a:ext uri="{0D108BD9-81ED-4DB2-BD59-A6C34878D82A}">
                    <a16:rowId xmlns:a16="http://schemas.microsoft.com/office/drawing/2014/main" val="166235841"/>
                  </a:ext>
                </a:extLst>
              </a:tr>
              <a:tr h="463077">
                <a:tc>
                  <a:txBody>
                    <a:bodyPr/>
                    <a:lstStyle/>
                    <a:p>
                      <a:pPr algn="l" fontAlgn="b"/>
                      <a:r>
                        <a:rPr lang="en-US" sz="2200" b="0" u="none" strike="noStrike" dirty="0">
                          <a:solidFill>
                            <a:schemeClr val="accent4">
                              <a:lumMod val="75000"/>
                            </a:schemeClr>
                          </a:solidFill>
                          <a:effectLst/>
                        </a:rPr>
                        <a:t>Suffolk</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000"/>
                      </a:schemeClr>
                    </a:solidFill>
                  </a:tcPr>
                </a:tc>
                <a:tc>
                  <a:txBody>
                    <a:bodyPr/>
                    <a:lstStyle/>
                    <a:p>
                      <a:pPr algn="ctr" fontAlgn="b"/>
                      <a:r>
                        <a:rPr lang="en-US" sz="2200" b="0" u="none" strike="noStrike">
                          <a:solidFill>
                            <a:schemeClr val="accent4">
                              <a:lumMod val="75000"/>
                            </a:schemeClr>
                          </a:solidFill>
                          <a:effectLst/>
                        </a:rPr>
                        <a:t>4%</a:t>
                      </a:r>
                      <a:endParaRPr lang="en-US" sz="2200" b="0" i="0" u="none" strike="noStrike">
                        <a:solidFill>
                          <a:schemeClr val="accent4">
                            <a:lumMod val="75000"/>
                          </a:schemeClr>
                        </a:solidFill>
                        <a:effectLst/>
                        <a:latin typeface="+mn-lt"/>
                      </a:endParaRPr>
                    </a:p>
                  </a:txBody>
                  <a:tcPr marL="9525" marR="9525" marT="9525" marB="0" anchor="b">
                    <a:solidFill>
                      <a:schemeClr val="accent3">
                        <a:tint val="20000"/>
                        <a:alpha val="62000"/>
                      </a:schemeClr>
                    </a:solidFill>
                  </a:tcPr>
                </a:tc>
                <a:tc>
                  <a:txBody>
                    <a:bodyPr/>
                    <a:lstStyle/>
                    <a:p>
                      <a:pPr algn="ctr" fontAlgn="b"/>
                      <a:r>
                        <a:rPr lang="en-US" sz="2200" b="1" u="none" strike="noStrike" dirty="0">
                          <a:solidFill>
                            <a:schemeClr val="accent4">
                              <a:lumMod val="50000"/>
                            </a:schemeClr>
                          </a:solidFill>
                          <a:effectLst/>
                        </a:rPr>
                        <a:t>3%</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20000"/>
                        <a:alpha val="62000"/>
                      </a:schemeClr>
                    </a:solidFill>
                  </a:tcPr>
                </a:tc>
                <a:extLst>
                  <a:ext uri="{0D108BD9-81ED-4DB2-BD59-A6C34878D82A}">
                    <a16:rowId xmlns:a16="http://schemas.microsoft.com/office/drawing/2014/main" val="3420720525"/>
                  </a:ext>
                </a:extLst>
              </a:tr>
              <a:tr h="463077">
                <a:tc>
                  <a:txBody>
                    <a:bodyPr/>
                    <a:lstStyle/>
                    <a:p>
                      <a:pPr algn="l" fontAlgn="b"/>
                      <a:r>
                        <a:rPr lang="en-US" sz="2200" b="0" u="none" strike="noStrike">
                          <a:solidFill>
                            <a:schemeClr val="accent4">
                              <a:lumMod val="75000"/>
                            </a:schemeClr>
                          </a:solidFill>
                          <a:effectLst/>
                        </a:rPr>
                        <a:t>Bronx</a:t>
                      </a:r>
                      <a:endParaRPr lang="en-US" sz="2200" b="0" i="0" u="none" strike="noStrike">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0" u="none" strike="noStrike">
                          <a:solidFill>
                            <a:schemeClr val="accent4">
                              <a:lumMod val="75000"/>
                            </a:schemeClr>
                          </a:solidFill>
                          <a:effectLst/>
                        </a:rPr>
                        <a:t>2%</a:t>
                      </a:r>
                      <a:endParaRPr lang="en-US" sz="2200" b="0" i="0" u="none" strike="noStrike">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1" u="none" strike="noStrike" dirty="0">
                          <a:solidFill>
                            <a:schemeClr val="accent4">
                              <a:lumMod val="50000"/>
                            </a:schemeClr>
                          </a:solidFill>
                          <a:effectLst/>
                        </a:rPr>
                        <a:t>3%</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40000"/>
                        <a:alpha val="62000"/>
                      </a:schemeClr>
                    </a:solidFill>
                  </a:tcPr>
                </a:tc>
                <a:extLst>
                  <a:ext uri="{0D108BD9-81ED-4DB2-BD59-A6C34878D82A}">
                    <a16:rowId xmlns:a16="http://schemas.microsoft.com/office/drawing/2014/main" val="529422318"/>
                  </a:ext>
                </a:extLst>
              </a:tr>
              <a:tr h="463077">
                <a:tc>
                  <a:txBody>
                    <a:bodyPr/>
                    <a:lstStyle/>
                    <a:p>
                      <a:pPr algn="l" fontAlgn="b"/>
                      <a:r>
                        <a:rPr lang="en-US" sz="2200" b="0" u="none" strike="noStrike">
                          <a:solidFill>
                            <a:schemeClr val="accent4">
                              <a:lumMod val="75000"/>
                            </a:schemeClr>
                          </a:solidFill>
                          <a:effectLst/>
                        </a:rPr>
                        <a:t>Manhattan</a:t>
                      </a:r>
                      <a:endParaRPr lang="en-US" sz="2200" b="0" i="0" u="none" strike="noStrike">
                        <a:solidFill>
                          <a:schemeClr val="accent4">
                            <a:lumMod val="75000"/>
                          </a:schemeClr>
                        </a:solidFill>
                        <a:effectLst/>
                        <a:latin typeface="+mn-lt"/>
                      </a:endParaRPr>
                    </a:p>
                  </a:txBody>
                  <a:tcPr marL="9525" marR="9525" marT="9525" marB="0" anchor="b">
                    <a:solidFill>
                      <a:schemeClr val="accent3">
                        <a:tint val="20000"/>
                        <a:alpha val="62000"/>
                      </a:schemeClr>
                    </a:solidFill>
                  </a:tcPr>
                </a:tc>
                <a:tc>
                  <a:txBody>
                    <a:bodyPr/>
                    <a:lstStyle/>
                    <a:p>
                      <a:pPr algn="ctr" fontAlgn="b"/>
                      <a:r>
                        <a:rPr lang="en-US" sz="2200" b="0" u="none" strike="noStrike">
                          <a:solidFill>
                            <a:schemeClr val="accent4">
                              <a:lumMod val="75000"/>
                            </a:schemeClr>
                          </a:solidFill>
                          <a:effectLst/>
                        </a:rPr>
                        <a:t>2%</a:t>
                      </a:r>
                      <a:endParaRPr lang="en-US" sz="2200" b="0" i="0" u="none" strike="noStrike">
                        <a:solidFill>
                          <a:schemeClr val="accent4">
                            <a:lumMod val="75000"/>
                          </a:schemeClr>
                        </a:solidFill>
                        <a:effectLst/>
                        <a:latin typeface="+mn-lt"/>
                      </a:endParaRPr>
                    </a:p>
                  </a:txBody>
                  <a:tcPr marL="9525" marR="9525" marT="9525" marB="0" anchor="b">
                    <a:solidFill>
                      <a:schemeClr val="accent3">
                        <a:tint val="20000"/>
                        <a:alpha val="62000"/>
                      </a:schemeClr>
                    </a:solidFill>
                  </a:tcPr>
                </a:tc>
                <a:tc>
                  <a:txBody>
                    <a:bodyPr/>
                    <a:lstStyle/>
                    <a:p>
                      <a:pPr algn="ctr" fontAlgn="b"/>
                      <a:r>
                        <a:rPr lang="en-US" sz="2200" b="1" u="none" strike="noStrike" dirty="0">
                          <a:solidFill>
                            <a:schemeClr val="accent4">
                              <a:lumMod val="50000"/>
                            </a:schemeClr>
                          </a:solidFill>
                          <a:effectLst/>
                        </a:rPr>
                        <a:t>2%</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20000"/>
                        <a:alpha val="62000"/>
                      </a:schemeClr>
                    </a:solidFill>
                  </a:tcPr>
                </a:tc>
                <a:extLst>
                  <a:ext uri="{0D108BD9-81ED-4DB2-BD59-A6C34878D82A}">
                    <a16:rowId xmlns:a16="http://schemas.microsoft.com/office/drawing/2014/main" val="3988143114"/>
                  </a:ext>
                </a:extLst>
              </a:tr>
              <a:tr h="463077">
                <a:tc>
                  <a:txBody>
                    <a:bodyPr/>
                    <a:lstStyle/>
                    <a:p>
                      <a:pPr algn="l" fontAlgn="b"/>
                      <a:r>
                        <a:rPr lang="en-US" sz="2200" b="0" u="none" strike="noStrike" dirty="0">
                          <a:solidFill>
                            <a:schemeClr val="accent4">
                              <a:lumMod val="75000"/>
                            </a:schemeClr>
                          </a:solidFill>
                          <a:effectLst/>
                        </a:rPr>
                        <a:t>Other County</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0" u="none" strike="noStrike">
                          <a:solidFill>
                            <a:schemeClr val="accent4">
                              <a:lumMod val="75000"/>
                            </a:schemeClr>
                          </a:solidFill>
                          <a:effectLst/>
                        </a:rPr>
                        <a:t>3%</a:t>
                      </a:r>
                      <a:endParaRPr lang="en-US" sz="2200" b="0" i="0" u="none" strike="noStrike">
                        <a:solidFill>
                          <a:schemeClr val="accent4">
                            <a:lumMod val="75000"/>
                          </a:schemeClr>
                        </a:solidFill>
                        <a:effectLst/>
                        <a:latin typeface="+mn-lt"/>
                      </a:endParaRPr>
                    </a:p>
                  </a:txBody>
                  <a:tcPr marL="9525" marR="9525" marT="9525" marB="0" anchor="b">
                    <a:solidFill>
                      <a:schemeClr val="accent3">
                        <a:tint val="40000"/>
                        <a:alpha val="62000"/>
                      </a:schemeClr>
                    </a:solidFill>
                  </a:tcPr>
                </a:tc>
                <a:tc>
                  <a:txBody>
                    <a:bodyPr/>
                    <a:lstStyle/>
                    <a:p>
                      <a:pPr algn="ctr" fontAlgn="b"/>
                      <a:r>
                        <a:rPr lang="en-US" sz="2200" b="1" u="none" strike="noStrike" dirty="0">
                          <a:solidFill>
                            <a:schemeClr val="accent4">
                              <a:lumMod val="50000"/>
                            </a:schemeClr>
                          </a:solidFill>
                          <a:effectLst/>
                        </a:rPr>
                        <a:t>2%</a:t>
                      </a:r>
                      <a:endParaRPr lang="en-US" sz="2200" b="1" i="0" u="none" strike="noStrike" dirty="0">
                        <a:solidFill>
                          <a:schemeClr val="accent4">
                            <a:lumMod val="50000"/>
                          </a:schemeClr>
                        </a:solidFill>
                        <a:effectLst/>
                        <a:latin typeface="+mn-lt"/>
                      </a:endParaRPr>
                    </a:p>
                  </a:txBody>
                  <a:tcPr marL="9525" marR="9525" marT="9525" marB="0" anchor="b">
                    <a:solidFill>
                      <a:schemeClr val="accent3">
                        <a:tint val="40000"/>
                        <a:alpha val="62000"/>
                      </a:schemeClr>
                    </a:solidFill>
                  </a:tcPr>
                </a:tc>
                <a:extLst>
                  <a:ext uri="{0D108BD9-81ED-4DB2-BD59-A6C34878D82A}">
                    <a16:rowId xmlns:a16="http://schemas.microsoft.com/office/drawing/2014/main" val="2975275424"/>
                  </a:ext>
                </a:extLst>
              </a:tr>
            </a:tbl>
          </a:graphicData>
        </a:graphic>
      </p:graphicFrame>
      <p:sp>
        <p:nvSpPr>
          <p:cNvPr id="6" name="TextBox 5">
            <a:extLst>
              <a:ext uri="{FF2B5EF4-FFF2-40B4-BE49-F238E27FC236}">
                <a16:creationId xmlns:a16="http://schemas.microsoft.com/office/drawing/2014/main" id="{28F41743-E84F-3A73-08A7-3A1AD2E346AB}"/>
              </a:ext>
            </a:extLst>
          </p:cNvPr>
          <p:cNvSpPr txBox="1"/>
          <p:nvPr/>
        </p:nvSpPr>
        <p:spPr>
          <a:xfrm>
            <a:off x="2571031" y="6457890"/>
            <a:ext cx="2045432" cy="400110"/>
          </a:xfrm>
          <a:prstGeom prst="rect">
            <a:avLst/>
          </a:prstGeom>
          <a:noFill/>
        </p:spPr>
        <p:txBody>
          <a:bodyPr wrap="none" rtlCol="0">
            <a:spAutoFit/>
          </a:bodyPr>
          <a:lstStyle/>
          <a:p>
            <a:r>
              <a:rPr lang="en-US" sz="2000" dirty="0">
                <a:solidFill>
                  <a:schemeClr val="bg1">
                    <a:lumMod val="65000"/>
                  </a:schemeClr>
                </a:solidFill>
              </a:rPr>
              <a:t>CUNY IRDB Data</a:t>
            </a:r>
          </a:p>
        </p:txBody>
      </p:sp>
      <p:sp>
        <p:nvSpPr>
          <p:cNvPr id="7" name="TextBox 6">
            <a:extLst>
              <a:ext uri="{FF2B5EF4-FFF2-40B4-BE49-F238E27FC236}">
                <a16:creationId xmlns:a16="http://schemas.microsoft.com/office/drawing/2014/main" id="{4C2E88EA-13B9-EC9B-EB5D-2430C5ECC5DB}"/>
              </a:ext>
            </a:extLst>
          </p:cNvPr>
          <p:cNvSpPr txBox="1"/>
          <p:nvPr/>
        </p:nvSpPr>
        <p:spPr>
          <a:xfrm>
            <a:off x="973525" y="1751015"/>
            <a:ext cx="4549772"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from Queens </a:t>
            </a:r>
            <a:r>
              <a:rPr lang="en-US" sz="2400" dirty="0">
                <a:solidFill>
                  <a:srgbClr val="D4775B"/>
                </a:solidFill>
              </a:rPr>
              <a:t>(~71%)</a:t>
            </a:r>
          </a:p>
        </p:txBody>
      </p:sp>
    </p:spTree>
    <p:extLst>
      <p:ext uri="{BB962C8B-B14F-4D97-AF65-F5344CB8AC3E}">
        <p14:creationId xmlns:p14="http://schemas.microsoft.com/office/powerpoint/2010/main" val="92886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2862B934-1E11-C830-6608-0B7DE9CE544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727C0F4-74CC-5EB4-D3E8-4CDB7A10E52A}"/>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graphicFrame>
        <p:nvGraphicFramePr>
          <p:cNvPr id="5" name="Table 4">
            <a:extLst>
              <a:ext uri="{FF2B5EF4-FFF2-40B4-BE49-F238E27FC236}">
                <a16:creationId xmlns:a16="http://schemas.microsoft.com/office/drawing/2014/main" id="{5095F9ED-0AAC-2F26-FF0A-D7AD141A78FF}"/>
              </a:ext>
            </a:extLst>
          </p:cNvPr>
          <p:cNvGraphicFramePr>
            <a:graphicFrameLocks noGrp="1"/>
          </p:cNvGraphicFramePr>
          <p:nvPr>
            <p:extLst>
              <p:ext uri="{D42A27DB-BD31-4B8C-83A1-F6EECF244321}">
                <p14:modId xmlns:p14="http://schemas.microsoft.com/office/powerpoint/2010/main" val="3663755239"/>
              </p:ext>
            </p:extLst>
          </p:nvPr>
        </p:nvGraphicFramePr>
        <p:xfrm>
          <a:off x="1581827" y="2796616"/>
          <a:ext cx="9028345" cy="370840"/>
        </p:xfrm>
        <a:graphic>
          <a:graphicData uri="http://schemas.openxmlformats.org/drawingml/2006/table">
            <a:tbl>
              <a:tblPr firstRow="1" bandRow="1">
                <a:tableStyleId>{5C22544A-7EE6-4342-B048-85BDC9FD1C3A}</a:tableStyleId>
              </a:tblPr>
              <a:tblGrid>
                <a:gridCol w="4488749">
                  <a:extLst>
                    <a:ext uri="{9D8B030D-6E8A-4147-A177-3AD203B41FA5}">
                      <a16:colId xmlns:a16="http://schemas.microsoft.com/office/drawing/2014/main" val="2253183122"/>
                    </a:ext>
                  </a:extLst>
                </a:gridCol>
                <a:gridCol w="4539596">
                  <a:extLst>
                    <a:ext uri="{9D8B030D-6E8A-4147-A177-3AD203B41FA5}">
                      <a16:colId xmlns:a16="http://schemas.microsoft.com/office/drawing/2014/main" val="1134351123"/>
                    </a:ext>
                  </a:extLst>
                </a:gridCol>
              </a:tblGrid>
              <a:tr h="370840">
                <a:tc>
                  <a:txBody>
                    <a:bodyPr/>
                    <a:lstStyle/>
                    <a:p>
                      <a:r>
                        <a:rPr lang="en-US" b="0" dirty="0"/>
                        <a:t>Fall 2014</a:t>
                      </a:r>
                    </a:p>
                  </a:txBody>
                  <a:tcPr/>
                </a:tc>
                <a:tc>
                  <a:txBody>
                    <a:bodyPr/>
                    <a:lstStyle/>
                    <a:p>
                      <a:r>
                        <a:rPr lang="en-US" dirty="0"/>
                        <a:t>Fall 2024</a:t>
                      </a:r>
                    </a:p>
                  </a:txBody>
                  <a:tcPr/>
                </a:tc>
                <a:extLst>
                  <a:ext uri="{0D108BD9-81ED-4DB2-BD59-A6C34878D82A}">
                    <a16:rowId xmlns:a16="http://schemas.microsoft.com/office/drawing/2014/main" val="2610550789"/>
                  </a:ext>
                </a:extLst>
              </a:tr>
            </a:tbl>
          </a:graphicData>
        </a:graphic>
      </p:graphicFrame>
      <p:pic>
        <p:nvPicPr>
          <p:cNvPr id="7" name="Picture 6" descr="A graph with text and numbers&#10;&#10;AI-generated content may be incorrect.">
            <a:extLst>
              <a:ext uri="{FF2B5EF4-FFF2-40B4-BE49-F238E27FC236}">
                <a16:creationId xmlns:a16="http://schemas.microsoft.com/office/drawing/2014/main" id="{301A22BF-32A5-67FD-4F29-325E24B8AABB}"/>
              </a:ext>
            </a:extLst>
          </p:cNvPr>
          <p:cNvPicPr>
            <a:picLocks noChangeAspect="1"/>
          </p:cNvPicPr>
          <p:nvPr/>
        </p:nvPicPr>
        <p:blipFill>
          <a:blip r:embed="rId3"/>
          <a:srcRect b="3333"/>
          <a:stretch>
            <a:fillRect/>
          </a:stretch>
        </p:blipFill>
        <p:spPr>
          <a:xfrm>
            <a:off x="6127025" y="3167457"/>
            <a:ext cx="4483148" cy="2902038"/>
          </a:xfrm>
          <a:prstGeom prst="rect">
            <a:avLst/>
          </a:prstGeom>
        </p:spPr>
      </p:pic>
      <p:pic>
        <p:nvPicPr>
          <p:cNvPr id="8" name="Picture 7" descr="A graph showing the major&#10;&#10;AI-generated content may be incorrect.">
            <a:extLst>
              <a:ext uri="{FF2B5EF4-FFF2-40B4-BE49-F238E27FC236}">
                <a16:creationId xmlns:a16="http://schemas.microsoft.com/office/drawing/2014/main" id="{9DC7C74F-5DC3-59A2-E4D1-31366A424BC1}"/>
              </a:ext>
            </a:extLst>
          </p:cNvPr>
          <p:cNvPicPr>
            <a:picLocks noChangeAspect="1"/>
          </p:cNvPicPr>
          <p:nvPr/>
        </p:nvPicPr>
        <p:blipFill>
          <a:blip r:embed="rId4"/>
          <a:stretch>
            <a:fillRect/>
          </a:stretch>
        </p:blipFill>
        <p:spPr>
          <a:xfrm>
            <a:off x="1581827" y="3167456"/>
            <a:ext cx="4463136" cy="2902039"/>
          </a:xfrm>
          <a:prstGeom prst="rect">
            <a:avLst/>
          </a:prstGeom>
        </p:spPr>
      </p:pic>
      <p:sp>
        <p:nvSpPr>
          <p:cNvPr id="9" name="TextBox 8">
            <a:extLst>
              <a:ext uri="{FF2B5EF4-FFF2-40B4-BE49-F238E27FC236}">
                <a16:creationId xmlns:a16="http://schemas.microsoft.com/office/drawing/2014/main" id="{26FAB8B9-F0B1-93C8-5EF5-0A8DA0A859A1}"/>
              </a:ext>
            </a:extLst>
          </p:cNvPr>
          <p:cNvSpPr txBox="1"/>
          <p:nvPr/>
        </p:nvSpPr>
        <p:spPr>
          <a:xfrm>
            <a:off x="1433695" y="6457890"/>
            <a:ext cx="3639266" cy="400110"/>
          </a:xfrm>
          <a:prstGeom prst="rect">
            <a:avLst/>
          </a:prstGeom>
          <a:noFill/>
        </p:spPr>
        <p:txBody>
          <a:bodyPr wrap="none" rtlCol="0">
            <a:spAutoFit/>
          </a:bodyPr>
          <a:lstStyle/>
          <a:p>
            <a:r>
              <a:rPr lang="en-US" sz="2000" dirty="0">
                <a:solidFill>
                  <a:schemeClr val="bg1">
                    <a:lumMod val="65000"/>
                  </a:schemeClr>
                </a:solidFill>
              </a:rPr>
              <a:t>Queens College Student Profile</a:t>
            </a:r>
          </a:p>
        </p:txBody>
      </p:sp>
      <p:sp>
        <p:nvSpPr>
          <p:cNvPr id="3" name="TextBox 2">
            <a:extLst>
              <a:ext uri="{FF2B5EF4-FFF2-40B4-BE49-F238E27FC236}">
                <a16:creationId xmlns:a16="http://schemas.microsoft.com/office/drawing/2014/main" id="{6BFBC985-643A-D7E2-06B1-839B1744D619}"/>
              </a:ext>
            </a:extLst>
          </p:cNvPr>
          <p:cNvSpPr txBox="1"/>
          <p:nvPr/>
        </p:nvSpPr>
        <p:spPr>
          <a:xfrm>
            <a:off x="973525" y="1751015"/>
            <a:ext cx="7195944" cy="1200329"/>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EB8365"/>
                </a:solidFill>
              </a:rPr>
              <a:t>Most are Gen Z</a:t>
            </a:r>
          </a:p>
          <a:p>
            <a:pPr marL="285750" indent="-285750">
              <a:buFont typeface="Arial" panose="020B0604020202020204" pitchFamily="34" charset="0"/>
              <a:buChar char="•"/>
            </a:pPr>
            <a:r>
              <a:rPr lang="en-US" sz="2400" b="1" dirty="0">
                <a:solidFill>
                  <a:srgbClr val="D4775B"/>
                </a:solidFill>
              </a:rPr>
              <a:t>Over half pursue degrees in STEM, BUS, or EDUC</a:t>
            </a:r>
          </a:p>
          <a:p>
            <a:r>
              <a:rPr lang="en-US" sz="2400" b="1" dirty="0">
                <a:solidFill>
                  <a:srgbClr val="D4775B"/>
                </a:solidFill>
              </a:rPr>
              <a:t>  </a:t>
            </a:r>
            <a:r>
              <a:rPr lang="en-US" sz="2400" i="1" dirty="0">
                <a:solidFill>
                  <a:srgbClr val="EA4FA3"/>
                </a:solidFill>
              </a:rPr>
              <a:t> </a:t>
            </a:r>
          </a:p>
        </p:txBody>
      </p:sp>
    </p:spTree>
    <p:extLst>
      <p:ext uri="{BB962C8B-B14F-4D97-AF65-F5344CB8AC3E}">
        <p14:creationId xmlns:p14="http://schemas.microsoft.com/office/powerpoint/2010/main" val="399659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22AE2116-D29F-3190-93B5-D771CE917C6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DC97438-A89E-9115-2530-8400C583DEAC}"/>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10" name="TextBox 9">
            <a:extLst>
              <a:ext uri="{FF2B5EF4-FFF2-40B4-BE49-F238E27FC236}">
                <a16:creationId xmlns:a16="http://schemas.microsoft.com/office/drawing/2014/main" id="{BF9C2564-1719-E8B3-DE1A-1CAD711AEA9F}"/>
              </a:ext>
            </a:extLst>
          </p:cNvPr>
          <p:cNvSpPr txBox="1"/>
          <p:nvPr/>
        </p:nvSpPr>
        <p:spPr>
          <a:xfrm>
            <a:off x="973525" y="1751015"/>
            <a:ext cx="9162573" cy="2292935"/>
          </a:xfrm>
          <a:prstGeom prst="rect">
            <a:avLst/>
          </a:prstGeom>
          <a:noFill/>
        </p:spPr>
        <p:txBody>
          <a:bodyPr wrap="none" rtlCol="0">
            <a:spAutoFit/>
          </a:bodyPr>
          <a:lstStyle/>
          <a:p>
            <a:r>
              <a:rPr lang="en-US" sz="2400" b="1" dirty="0">
                <a:solidFill>
                  <a:srgbClr val="EB8365"/>
                </a:solidFill>
              </a:rPr>
              <a:t>Spring 2025 Student Wellness Survey</a:t>
            </a:r>
          </a:p>
          <a:p>
            <a:endParaRPr lang="en-US" sz="300" b="1" dirty="0">
              <a:solidFill>
                <a:srgbClr val="2C548F"/>
              </a:solidFill>
            </a:endParaRPr>
          </a:p>
          <a:p>
            <a:pPr marL="285750" indent="-285750">
              <a:buFont typeface="Arial" panose="020B0604020202020204" pitchFamily="34" charset="0"/>
              <a:buChar char="•"/>
            </a:pPr>
            <a:endParaRPr lang="en-US" sz="2400" dirty="0">
              <a:solidFill>
                <a:srgbClr val="2C548F"/>
              </a:solidFill>
            </a:endParaRPr>
          </a:p>
          <a:p>
            <a:pPr marL="285750" indent="-285750">
              <a:buFont typeface="Arial" panose="020B0604020202020204" pitchFamily="34" charset="0"/>
              <a:buChar char="•"/>
            </a:pPr>
            <a:r>
              <a:rPr lang="en-US" sz="2400" dirty="0">
                <a:solidFill>
                  <a:srgbClr val="2C548F"/>
                </a:solidFill>
              </a:rPr>
              <a:t>Strong commitment to their academic and career goals.</a:t>
            </a:r>
          </a:p>
          <a:p>
            <a:pPr marL="285750" indent="-285750">
              <a:buFont typeface="Arial" panose="020B0604020202020204" pitchFamily="34" charset="0"/>
              <a:buChar char="•"/>
            </a:pPr>
            <a:endParaRPr lang="en-US" sz="1000" dirty="0">
              <a:solidFill>
                <a:srgbClr val="2C548F"/>
              </a:solidFill>
            </a:endParaRPr>
          </a:p>
          <a:p>
            <a:pPr marL="285750" indent="-285750">
              <a:buFont typeface="Arial" panose="020B0604020202020204" pitchFamily="34" charset="0"/>
              <a:buChar char="•"/>
            </a:pPr>
            <a:r>
              <a:rPr lang="en-US" sz="2400" dirty="0">
                <a:solidFill>
                  <a:srgbClr val="2C548F"/>
                </a:solidFill>
              </a:rPr>
              <a:t>Feeling supported determines whether students thrive or struggle. </a:t>
            </a:r>
          </a:p>
          <a:p>
            <a:pPr marL="285750" indent="-285750">
              <a:buFont typeface="Arial" panose="020B0604020202020204" pitchFamily="34" charset="0"/>
              <a:buChar char="•"/>
            </a:pPr>
            <a:endParaRPr lang="en-US" sz="1000" dirty="0">
              <a:solidFill>
                <a:srgbClr val="2C548F"/>
              </a:solidFill>
            </a:endParaRPr>
          </a:p>
          <a:p>
            <a:pPr marL="285750" indent="-285750">
              <a:buFont typeface="Arial" panose="020B0604020202020204" pitchFamily="34" charset="0"/>
              <a:buChar char="•"/>
            </a:pPr>
            <a:endParaRPr lang="en-US" sz="2400" b="1" dirty="0">
              <a:solidFill>
                <a:srgbClr val="D4775B"/>
              </a:solidFill>
            </a:endParaRPr>
          </a:p>
        </p:txBody>
      </p:sp>
      <p:graphicFrame>
        <p:nvGraphicFramePr>
          <p:cNvPr id="6" name="Table 5">
            <a:extLst>
              <a:ext uri="{FF2B5EF4-FFF2-40B4-BE49-F238E27FC236}">
                <a16:creationId xmlns:a16="http://schemas.microsoft.com/office/drawing/2014/main" id="{82F4ECB6-3BCE-066C-2D8F-329BCFD3F7C3}"/>
              </a:ext>
            </a:extLst>
          </p:cNvPr>
          <p:cNvGraphicFramePr>
            <a:graphicFrameLocks noGrp="1"/>
          </p:cNvGraphicFramePr>
          <p:nvPr>
            <p:extLst>
              <p:ext uri="{D42A27DB-BD31-4B8C-83A1-F6EECF244321}">
                <p14:modId xmlns:p14="http://schemas.microsoft.com/office/powerpoint/2010/main" val="2272623520"/>
              </p:ext>
            </p:extLst>
          </p:nvPr>
        </p:nvGraphicFramePr>
        <p:xfrm>
          <a:off x="1365250" y="3805505"/>
          <a:ext cx="8616950" cy="2612822"/>
        </p:xfrm>
        <a:graphic>
          <a:graphicData uri="http://schemas.openxmlformats.org/drawingml/2006/table">
            <a:tbl>
              <a:tblPr firstRow="1" firstCol="1" bandRow="1">
                <a:tableStyleId>{7E9639D4-E3E2-4D34-9284-5A2195B3D0D7}</a:tableStyleId>
              </a:tblPr>
              <a:tblGrid>
                <a:gridCol w="5217559">
                  <a:extLst>
                    <a:ext uri="{9D8B030D-6E8A-4147-A177-3AD203B41FA5}">
                      <a16:colId xmlns:a16="http://schemas.microsoft.com/office/drawing/2014/main" val="3323642906"/>
                    </a:ext>
                  </a:extLst>
                </a:gridCol>
                <a:gridCol w="1761091">
                  <a:extLst>
                    <a:ext uri="{9D8B030D-6E8A-4147-A177-3AD203B41FA5}">
                      <a16:colId xmlns:a16="http://schemas.microsoft.com/office/drawing/2014/main" val="3093326346"/>
                    </a:ext>
                  </a:extLst>
                </a:gridCol>
                <a:gridCol w="1638300">
                  <a:extLst>
                    <a:ext uri="{9D8B030D-6E8A-4147-A177-3AD203B41FA5}">
                      <a16:colId xmlns:a16="http://schemas.microsoft.com/office/drawing/2014/main" val="2636543507"/>
                    </a:ext>
                  </a:extLst>
                </a:gridCol>
              </a:tblGrid>
              <a:tr h="809354">
                <a:tc>
                  <a:txBody>
                    <a:bodyPr/>
                    <a:lstStyle/>
                    <a:p>
                      <a:pPr algn="l">
                        <a:lnSpc>
                          <a:spcPct val="115000"/>
                        </a:lnSpc>
                        <a:buNone/>
                      </a:pPr>
                      <a:endParaRPr lang="en-US" sz="2000" kern="100" dirty="0">
                        <a:solidFill>
                          <a:schemeClr val="bg1">
                            <a:lumMod val="95000"/>
                          </a:schemeClr>
                        </a:solidFill>
                        <a:effectLst/>
                        <a:latin typeface="Aptos" panose="020B0004020202020204" pitchFamily="34" charset="0"/>
                      </a:endParaRPr>
                    </a:p>
                  </a:txBody>
                  <a:tcPr marL="9525" marR="9525" marT="9525" marB="9525" anchor="ctr"/>
                </a:tc>
                <a:tc>
                  <a:txBody>
                    <a:bodyPr/>
                    <a:lstStyle/>
                    <a:p>
                      <a:pPr marL="0" marR="0" algn="ctr">
                        <a:lnSpc>
                          <a:spcPct val="115000"/>
                        </a:lnSpc>
                        <a:buNone/>
                      </a:pPr>
                      <a:r>
                        <a:rPr lang="en-US" sz="2000" b="0" kern="100" dirty="0">
                          <a:solidFill>
                            <a:schemeClr val="bg1">
                              <a:lumMod val="95000"/>
                            </a:schemeClr>
                          </a:solidFill>
                          <a:effectLst/>
                        </a:rPr>
                        <a:t>Feels Well- Supported </a:t>
                      </a:r>
                      <a:endParaRPr lang="en-US" sz="2000" b="0" kern="100" dirty="0">
                        <a:solidFill>
                          <a:schemeClr val="bg1">
                            <a:lumMod val="9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b="0" kern="100" dirty="0">
                          <a:solidFill>
                            <a:schemeClr val="bg1">
                              <a:lumMod val="95000"/>
                            </a:schemeClr>
                          </a:solidFill>
                          <a:effectLst/>
                        </a:rPr>
                        <a:t>Not Well- Supported </a:t>
                      </a:r>
                      <a:endParaRPr lang="en-US" sz="2000" b="0" kern="100" dirty="0">
                        <a:solidFill>
                          <a:schemeClr val="bg1">
                            <a:lumMod val="95000"/>
                          </a:schemeClr>
                        </a:solidFill>
                        <a:effectLst/>
                        <a:latin typeface="Times New Roman" panose="02020603050405020304" pitchFamily="18" charset="0"/>
                        <a:ea typeface="Times New Roman" panose="02020603050405020304" pitchFamily="18" charset="0"/>
                      </a:endParaRPr>
                    </a:p>
                  </a:txBody>
                  <a:tcPr marL="9525" marR="9525" marT="9525" marB="9525" anchor="ctr"/>
                </a:tc>
                <a:extLst>
                  <a:ext uri="{0D108BD9-81ED-4DB2-BD59-A6C34878D82A}">
                    <a16:rowId xmlns:a16="http://schemas.microsoft.com/office/drawing/2014/main" val="3175390144"/>
                  </a:ext>
                </a:extLst>
              </a:tr>
              <a:tr h="601156">
                <a:tc>
                  <a:txBody>
                    <a:bodyPr/>
                    <a:lstStyle/>
                    <a:p>
                      <a:pPr marL="0" marR="0" algn="l">
                        <a:lnSpc>
                          <a:spcPct val="115000"/>
                        </a:lnSpc>
                        <a:buNone/>
                      </a:pPr>
                      <a:r>
                        <a:rPr lang="en-US" sz="2000" b="1" kern="100" dirty="0">
                          <a:solidFill>
                            <a:schemeClr val="tx1">
                              <a:lumMod val="75000"/>
                              <a:lumOff val="25000"/>
                            </a:schemeClr>
                          </a:solidFill>
                          <a:effectLst/>
                        </a:rPr>
                        <a:t>   Feels confident in abilities as a student</a:t>
                      </a:r>
                      <a:endParaRPr lang="en-US" sz="2000" b="1"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kern="100" dirty="0">
                          <a:solidFill>
                            <a:schemeClr val="tx1">
                              <a:lumMod val="75000"/>
                              <a:lumOff val="25000"/>
                            </a:schemeClr>
                          </a:solidFill>
                          <a:effectLst/>
                        </a:rPr>
                        <a:t>69%</a:t>
                      </a:r>
                      <a:endParaRPr lang="en-US" sz="2000"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kern="100" dirty="0">
                          <a:solidFill>
                            <a:schemeClr val="tx1">
                              <a:lumMod val="75000"/>
                              <a:lumOff val="25000"/>
                            </a:schemeClr>
                          </a:solidFill>
                          <a:effectLst/>
                        </a:rPr>
                        <a:t>33%</a:t>
                      </a:r>
                      <a:endParaRPr lang="en-US" sz="2000"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extLst>
                  <a:ext uri="{0D108BD9-81ED-4DB2-BD59-A6C34878D82A}">
                    <a16:rowId xmlns:a16="http://schemas.microsoft.com/office/drawing/2014/main" val="3785334338"/>
                  </a:ext>
                </a:extLst>
              </a:tr>
              <a:tr h="601156">
                <a:tc>
                  <a:txBody>
                    <a:bodyPr/>
                    <a:lstStyle/>
                    <a:p>
                      <a:pPr marL="0" marR="0" algn="l">
                        <a:lnSpc>
                          <a:spcPct val="115000"/>
                        </a:lnSpc>
                        <a:buNone/>
                      </a:pPr>
                      <a:r>
                        <a:rPr lang="en-US" sz="2000" b="1" kern="100" dirty="0">
                          <a:solidFill>
                            <a:schemeClr val="tx1">
                              <a:lumMod val="75000"/>
                              <a:lumOff val="25000"/>
                            </a:schemeClr>
                          </a:solidFill>
                          <a:effectLst/>
                        </a:rPr>
                        <a:t>   Can communicate needs to instructors</a:t>
                      </a:r>
                      <a:endParaRPr lang="en-US" sz="2000" b="1"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kern="100" dirty="0">
                          <a:solidFill>
                            <a:schemeClr val="tx1">
                              <a:lumMod val="75000"/>
                              <a:lumOff val="25000"/>
                            </a:schemeClr>
                          </a:solidFill>
                          <a:effectLst/>
                        </a:rPr>
                        <a:t>56%</a:t>
                      </a:r>
                      <a:endParaRPr lang="en-US" sz="2000"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kern="100" dirty="0">
                          <a:solidFill>
                            <a:schemeClr val="tx1">
                              <a:lumMod val="75000"/>
                              <a:lumOff val="25000"/>
                            </a:schemeClr>
                          </a:solidFill>
                          <a:effectLst/>
                        </a:rPr>
                        <a:t>20%</a:t>
                      </a:r>
                      <a:endParaRPr lang="en-US" sz="2000"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extLst>
                  <a:ext uri="{0D108BD9-81ED-4DB2-BD59-A6C34878D82A}">
                    <a16:rowId xmlns:a16="http://schemas.microsoft.com/office/drawing/2014/main" val="79288511"/>
                  </a:ext>
                </a:extLst>
              </a:tr>
              <a:tr h="601156">
                <a:tc>
                  <a:txBody>
                    <a:bodyPr/>
                    <a:lstStyle/>
                    <a:p>
                      <a:pPr marL="0" marR="0" algn="l">
                        <a:lnSpc>
                          <a:spcPct val="115000"/>
                        </a:lnSpc>
                        <a:buNone/>
                      </a:pPr>
                      <a:r>
                        <a:rPr lang="en-US" sz="2000" b="1" kern="100" dirty="0">
                          <a:solidFill>
                            <a:schemeClr val="tx1">
                              <a:lumMod val="75000"/>
                              <a:lumOff val="25000"/>
                            </a:schemeClr>
                          </a:solidFill>
                          <a:effectLst/>
                        </a:rPr>
                        <a:t>   Frequent mental health concerns this term</a:t>
                      </a:r>
                      <a:endParaRPr lang="en-US" sz="2000" b="1"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kern="100" dirty="0">
                          <a:solidFill>
                            <a:schemeClr val="tx1">
                              <a:lumMod val="75000"/>
                              <a:lumOff val="25000"/>
                            </a:schemeClr>
                          </a:solidFill>
                          <a:effectLst/>
                        </a:rPr>
                        <a:t>21%</a:t>
                      </a:r>
                      <a:endParaRPr lang="en-US" sz="2000"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tc>
                  <a:txBody>
                    <a:bodyPr/>
                    <a:lstStyle/>
                    <a:p>
                      <a:pPr marL="0" marR="0" algn="ctr">
                        <a:lnSpc>
                          <a:spcPct val="115000"/>
                        </a:lnSpc>
                        <a:buNone/>
                      </a:pPr>
                      <a:r>
                        <a:rPr lang="en-US" sz="2000" kern="100" dirty="0">
                          <a:solidFill>
                            <a:schemeClr val="tx1">
                              <a:lumMod val="75000"/>
                              <a:lumOff val="25000"/>
                            </a:schemeClr>
                          </a:solidFill>
                          <a:effectLst/>
                        </a:rPr>
                        <a:t>61%</a:t>
                      </a:r>
                      <a:endParaRPr lang="en-US" sz="2000" kern="1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9525" marR="9525" marT="9525" marB="9525" anchor="ctr"/>
                </a:tc>
                <a:extLst>
                  <a:ext uri="{0D108BD9-81ED-4DB2-BD59-A6C34878D82A}">
                    <a16:rowId xmlns:a16="http://schemas.microsoft.com/office/drawing/2014/main" val="300742013"/>
                  </a:ext>
                </a:extLst>
              </a:tr>
            </a:tbl>
          </a:graphicData>
        </a:graphic>
      </p:graphicFrame>
    </p:spTree>
    <p:extLst>
      <p:ext uri="{BB962C8B-B14F-4D97-AF65-F5344CB8AC3E}">
        <p14:creationId xmlns:p14="http://schemas.microsoft.com/office/powerpoint/2010/main" val="378645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DC409134-A826-00D1-0DF3-32F1E52F1E1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2536607-61D7-F288-E5DF-6D4711DED64B}"/>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10" name="TextBox 9">
            <a:extLst>
              <a:ext uri="{FF2B5EF4-FFF2-40B4-BE49-F238E27FC236}">
                <a16:creationId xmlns:a16="http://schemas.microsoft.com/office/drawing/2014/main" id="{C52A9D01-367C-0CB3-0602-0684749C6D79}"/>
              </a:ext>
            </a:extLst>
          </p:cNvPr>
          <p:cNvSpPr txBox="1"/>
          <p:nvPr/>
        </p:nvSpPr>
        <p:spPr>
          <a:xfrm>
            <a:off x="973525" y="1751015"/>
            <a:ext cx="9130385" cy="1938992"/>
          </a:xfrm>
          <a:prstGeom prst="rect">
            <a:avLst/>
          </a:prstGeom>
          <a:noFill/>
        </p:spPr>
        <p:txBody>
          <a:bodyPr wrap="none" rtlCol="0">
            <a:spAutoFit/>
          </a:bodyPr>
          <a:lstStyle/>
          <a:p>
            <a:r>
              <a:rPr lang="en-US" sz="2400" b="1" dirty="0">
                <a:solidFill>
                  <a:srgbClr val="EB8365"/>
                </a:solidFill>
              </a:rPr>
              <a:t>Spring 2025 Student Wellness Survey</a:t>
            </a:r>
            <a:endParaRPr lang="en-US" sz="2400" dirty="0">
              <a:solidFill>
                <a:srgbClr val="EB8365"/>
              </a:solidFill>
            </a:endParaRPr>
          </a:p>
          <a:p>
            <a:endParaRPr lang="en-US" sz="2400" dirty="0">
              <a:solidFill>
                <a:srgbClr val="D4775B"/>
              </a:solidFill>
            </a:endParaRPr>
          </a:p>
          <a:p>
            <a:r>
              <a:rPr lang="en-US" sz="2400" dirty="0">
                <a:solidFill>
                  <a:srgbClr val="2C548F"/>
                </a:solidFill>
              </a:rPr>
              <a:t>      How can QC better support students during high-stress periods? </a:t>
            </a:r>
          </a:p>
          <a:p>
            <a:pPr marL="285750" indent="-285750">
              <a:buFont typeface="Arial" panose="020B0604020202020204" pitchFamily="34" charset="0"/>
              <a:buChar char="•"/>
            </a:pPr>
            <a:endParaRPr lang="en-US" sz="2400" b="1" dirty="0">
              <a:solidFill>
                <a:srgbClr val="62999B"/>
              </a:solidFill>
            </a:endParaRPr>
          </a:p>
          <a:p>
            <a:pPr marL="285750" indent="-285750">
              <a:buFont typeface="Arial" panose="020B0604020202020204" pitchFamily="34" charset="0"/>
              <a:buChar char="•"/>
            </a:pPr>
            <a:endParaRPr lang="en-US" sz="2400" b="1" dirty="0">
              <a:solidFill>
                <a:srgbClr val="D4775B"/>
              </a:solidFill>
            </a:endParaRPr>
          </a:p>
        </p:txBody>
      </p:sp>
      <p:graphicFrame>
        <p:nvGraphicFramePr>
          <p:cNvPr id="2" name="Chart 1">
            <a:extLst>
              <a:ext uri="{FF2B5EF4-FFF2-40B4-BE49-F238E27FC236}">
                <a16:creationId xmlns:a16="http://schemas.microsoft.com/office/drawing/2014/main" id="{C357D423-F8D5-4C2E-1862-8511CA0023D8}"/>
              </a:ext>
            </a:extLst>
          </p:cNvPr>
          <p:cNvGraphicFramePr>
            <a:graphicFrameLocks/>
          </p:cNvGraphicFramePr>
          <p:nvPr>
            <p:extLst>
              <p:ext uri="{D42A27DB-BD31-4B8C-83A1-F6EECF244321}">
                <p14:modId xmlns:p14="http://schemas.microsoft.com/office/powerpoint/2010/main" val="37386771"/>
              </p:ext>
            </p:extLst>
          </p:nvPr>
        </p:nvGraphicFramePr>
        <p:xfrm>
          <a:off x="1381472" y="3187700"/>
          <a:ext cx="9566276" cy="33634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35261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918B6165-01D5-806A-0DD4-4B0F45C6E35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5E0A02C-C977-0E51-7A96-626F22FAACC4}"/>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10" name="TextBox 9">
            <a:extLst>
              <a:ext uri="{FF2B5EF4-FFF2-40B4-BE49-F238E27FC236}">
                <a16:creationId xmlns:a16="http://schemas.microsoft.com/office/drawing/2014/main" id="{6427684A-7F69-7764-87C5-508B5D6D59C7}"/>
              </a:ext>
            </a:extLst>
          </p:cNvPr>
          <p:cNvSpPr txBox="1"/>
          <p:nvPr/>
        </p:nvSpPr>
        <p:spPr>
          <a:xfrm>
            <a:off x="973525" y="1751015"/>
            <a:ext cx="8241359" cy="5386090"/>
          </a:xfrm>
          <a:prstGeom prst="rect">
            <a:avLst/>
          </a:prstGeom>
          <a:noFill/>
        </p:spPr>
        <p:txBody>
          <a:bodyPr wrap="none" rtlCol="0">
            <a:spAutoFit/>
          </a:bodyPr>
          <a:lstStyle/>
          <a:p>
            <a:r>
              <a:rPr lang="en-US" sz="2400" b="1" dirty="0">
                <a:solidFill>
                  <a:srgbClr val="EB8365"/>
                </a:solidFill>
              </a:rPr>
              <a:t>The new 2025 Course Evaluation Survey includes items on</a:t>
            </a:r>
          </a:p>
          <a:p>
            <a:r>
              <a:rPr lang="en-US" sz="800" b="1" dirty="0">
                <a:solidFill>
                  <a:srgbClr val="368D90"/>
                </a:solidFill>
              </a:rPr>
              <a:t> </a:t>
            </a:r>
          </a:p>
          <a:p>
            <a:r>
              <a:rPr lang="en-US" sz="2400" b="1" dirty="0">
                <a:solidFill>
                  <a:srgbClr val="EA4FA3"/>
                </a:solidFill>
              </a:rPr>
              <a:t>transparency</a:t>
            </a:r>
            <a:r>
              <a:rPr lang="en-US" sz="2400" b="1" dirty="0">
                <a:solidFill>
                  <a:srgbClr val="EB8365"/>
                </a:solidFill>
              </a:rPr>
              <a:t>,</a:t>
            </a:r>
            <a:r>
              <a:rPr lang="en-US" sz="2400" b="1" dirty="0">
                <a:solidFill>
                  <a:srgbClr val="368D90"/>
                </a:solidFill>
              </a:rPr>
              <a:t> </a:t>
            </a:r>
            <a:r>
              <a:rPr lang="en-US" sz="2400" b="1" dirty="0">
                <a:solidFill>
                  <a:srgbClr val="EA4FA3"/>
                </a:solidFill>
              </a:rPr>
              <a:t>communication</a:t>
            </a:r>
            <a:r>
              <a:rPr lang="en-US" sz="2400" b="1" dirty="0">
                <a:solidFill>
                  <a:srgbClr val="EB8365"/>
                </a:solidFill>
              </a:rPr>
              <a:t>, and </a:t>
            </a:r>
            <a:r>
              <a:rPr lang="en-US" sz="2400" b="1" dirty="0">
                <a:solidFill>
                  <a:srgbClr val="EA4FA3"/>
                </a:solidFill>
              </a:rPr>
              <a:t>feedback</a:t>
            </a:r>
            <a:r>
              <a:rPr lang="en-US" sz="2400" b="1" dirty="0">
                <a:solidFill>
                  <a:srgbClr val="368D90"/>
                </a:solidFill>
              </a:rPr>
              <a:t>.</a:t>
            </a:r>
          </a:p>
          <a:p>
            <a:endParaRPr lang="en-US" sz="2400" b="1" dirty="0">
              <a:solidFill>
                <a:srgbClr val="368D90"/>
              </a:solidFill>
            </a:endParaRPr>
          </a:p>
          <a:p>
            <a:endParaRPr lang="en-US" sz="2400" b="1" dirty="0">
              <a:solidFill>
                <a:srgbClr val="2C548F"/>
              </a:solidFill>
            </a:endParaRPr>
          </a:p>
          <a:p>
            <a:endParaRPr lang="en-US" sz="2400" b="1" dirty="0">
              <a:solidFill>
                <a:srgbClr val="2C548F"/>
              </a:solidFill>
            </a:endParaRPr>
          </a:p>
          <a:p>
            <a:endParaRPr lang="en-US" sz="2400" b="1" dirty="0">
              <a:solidFill>
                <a:srgbClr val="2C548F"/>
              </a:solidFill>
            </a:endParaRPr>
          </a:p>
          <a:p>
            <a:endParaRPr lang="en-US" sz="2400" b="1" dirty="0">
              <a:solidFill>
                <a:srgbClr val="2C548F"/>
              </a:solidFill>
            </a:endParaRPr>
          </a:p>
          <a:p>
            <a:endParaRPr lang="en-US" sz="2400" b="1" dirty="0">
              <a:solidFill>
                <a:srgbClr val="2C548F"/>
              </a:solidFill>
            </a:endParaRPr>
          </a:p>
          <a:p>
            <a:endParaRPr lang="en-US" sz="2400" b="1" dirty="0">
              <a:solidFill>
                <a:srgbClr val="2C548F"/>
              </a:solidFill>
            </a:endParaRPr>
          </a:p>
          <a:p>
            <a:endParaRPr lang="en-US" sz="2400" b="1" dirty="0">
              <a:solidFill>
                <a:srgbClr val="2C548F"/>
              </a:solidFill>
            </a:endParaRPr>
          </a:p>
          <a:p>
            <a:r>
              <a:rPr lang="en-US" sz="2400" dirty="0">
                <a:solidFill>
                  <a:srgbClr val="D4775B"/>
                </a:solidFill>
              </a:rPr>
              <a:t>Learn more at </a:t>
            </a:r>
            <a:r>
              <a:rPr lang="en-US" sz="2400" dirty="0" err="1">
                <a:solidFill>
                  <a:srgbClr val="D4775B"/>
                </a:solidFill>
              </a:rPr>
              <a:t>qc.cuny.edu</a:t>
            </a:r>
            <a:r>
              <a:rPr lang="en-US" sz="2400" dirty="0">
                <a:solidFill>
                  <a:srgbClr val="D4775B"/>
                </a:solidFill>
              </a:rPr>
              <a:t>/</a:t>
            </a:r>
            <a:r>
              <a:rPr lang="en-US" sz="2400" dirty="0" err="1">
                <a:solidFill>
                  <a:srgbClr val="D4775B"/>
                </a:solidFill>
              </a:rPr>
              <a:t>oie</a:t>
            </a:r>
            <a:r>
              <a:rPr lang="en-US" sz="2400" dirty="0">
                <a:solidFill>
                  <a:srgbClr val="D4775B"/>
                </a:solidFill>
              </a:rPr>
              <a:t>/course-evals/</a:t>
            </a:r>
          </a:p>
          <a:p>
            <a:endParaRPr lang="en-US" sz="2400" dirty="0">
              <a:solidFill>
                <a:srgbClr val="D4775B"/>
              </a:solidFill>
            </a:endParaRPr>
          </a:p>
          <a:p>
            <a:pPr marL="285750" indent="-285750">
              <a:buFont typeface="Arial" panose="020B0604020202020204" pitchFamily="34" charset="0"/>
              <a:buChar char="•"/>
            </a:pPr>
            <a:endParaRPr lang="en-US" sz="2400" b="1" dirty="0">
              <a:solidFill>
                <a:srgbClr val="62999B"/>
              </a:solidFill>
            </a:endParaRPr>
          </a:p>
          <a:p>
            <a:pPr marL="285750" indent="-285750">
              <a:buFont typeface="Arial" panose="020B0604020202020204" pitchFamily="34" charset="0"/>
              <a:buChar char="•"/>
            </a:pPr>
            <a:endParaRPr lang="en-US" sz="2400" b="1" dirty="0">
              <a:solidFill>
                <a:srgbClr val="D4775B"/>
              </a:solidFill>
            </a:endParaRPr>
          </a:p>
        </p:txBody>
      </p:sp>
      <p:pic>
        <p:nvPicPr>
          <p:cNvPr id="5" name="Picture 4" descr="A screenshot of a computer&#10;&#10;AI-generated content may be incorrect.">
            <a:extLst>
              <a:ext uri="{FF2B5EF4-FFF2-40B4-BE49-F238E27FC236}">
                <a16:creationId xmlns:a16="http://schemas.microsoft.com/office/drawing/2014/main" id="{8EDCB24B-7795-E781-FD54-6DE84C13D79B}"/>
              </a:ext>
            </a:extLst>
          </p:cNvPr>
          <p:cNvPicPr>
            <a:picLocks noChangeAspect="1"/>
          </p:cNvPicPr>
          <p:nvPr/>
        </p:nvPicPr>
        <p:blipFill>
          <a:blip r:embed="rId3"/>
          <a:srcRect l="1" r="415"/>
          <a:stretch>
            <a:fillRect/>
          </a:stretch>
        </p:blipFill>
        <p:spPr>
          <a:xfrm>
            <a:off x="50608" y="3315334"/>
            <a:ext cx="12141392" cy="1894584"/>
          </a:xfrm>
          <a:prstGeom prst="rect">
            <a:avLst/>
          </a:prstGeom>
        </p:spPr>
      </p:pic>
    </p:spTree>
    <p:extLst>
      <p:ext uri="{BB962C8B-B14F-4D97-AF65-F5344CB8AC3E}">
        <p14:creationId xmlns:p14="http://schemas.microsoft.com/office/powerpoint/2010/main" val="1037987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C274C4E0-9FFB-374F-AF1A-D22DB8E3447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0F659F5-2CF9-D13D-4599-29D5316E7813}"/>
              </a:ext>
            </a:extLst>
          </p:cNvPr>
          <p:cNvSpPr txBox="1"/>
          <p:nvPr/>
        </p:nvSpPr>
        <p:spPr>
          <a:xfrm>
            <a:off x="867507" y="439673"/>
            <a:ext cx="6404510" cy="1015663"/>
          </a:xfrm>
          <a:prstGeom prst="rect">
            <a:avLst/>
          </a:prstGeom>
          <a:noFill/>
        </p:spPr>
        <p:txBody>
          <a:bodyPr wrap="none" rtlCol="0">
            <a:spAutoFit/>
          </a:bodyPr>
          <a:lstStyle/>
          <a:p>
            <a:r>
              <a:rPr lang="en-US" sz="3600" b="1" dirty="0">
                <a:solidFill>
                  <a:srgbClr val="53A97A"/>
                </a:solidFill>
              </a:rPr>
              <a:t>Locating Ourselves in Queens</a:t>
            </a:r>
          </a:p>
          <a:p>
            <a:endParaRPr lang="en-US" sz="2400" b="1" dirty="0">
              <a:solidFill>
                <a:srgbClr val="63989C"/>
              </a:solidFill>
            </a:endParaRPr>
          </a:p>
        </p:txBody>
      </p:sp>
      <p:sp>
        <p:nvSpPr>
          <p:cNvPr id="6" name="TextBox 5">
            <a:extLst>
              <a:ext uri="{FF2B5EF4-FFF2-40B4-BE49-F238E27FC236}">
                <a16:creationId xmlns:a16="http://schemas.microsoft.com/office/drawing/2014/main" id="{0816120C-E688-18EA-4826-50FA5F0EDFC9}"/>
              </a:ext>
            </a:extLst>
          </p:cNvPr>
          <p:cNvSpPr txBox="1"/>
          <p:nvPr/>
        </p:nvSpPr>
        <p:spPr>
          <a:xfrm>
            <a:off x="973525" y="1751015"/>
            <a:ext cx="9140579"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Over half are among the first in their families to attend college</a:t>
            </a:r>
          </a:p>
        </p:txBody>
      </p:sp>
      <p:sp>
        <p:nvSpPr>
          <p:cNvPr id="7" name="TextBox 6">
            <a:extLst>
              <a:ext uri="{FF2B5EF4-FFF2-40B4-BE49-F238E27FC236}">
                <a16:creationId xmlns:a16="http://schemas.microsoft.com/office/drawing/2014/main" id="{DF4DC39B-3D7B-F682-5165-45821B3B9B95}"/>
              </a:ext>
            </a:extLst>
          </p:cNvPr>
          <p:cNvSpPr txBox="1"/>
          <p:nvPr/>
        </p:nvSpPr>
        <p:spPr>
          <a:xfrm>
            <a:off x="2701983" y="6457890"/>
            <a:ext cx="3542958" cy="400110"/>
          </a:xfrm>
          <a:prstGeom prst="rect">
            <a:avLst/>
          </a:prstGeom>
          <a:noFill/>
        </p:spPr>
        <p:txBody>
          <a:bodyPr wrap="none" rtlCol="0">
            <a:spAutoFit/>
          </a:bodyPr>
          <a:lstStyle/>
          <a:p>
            <a:r>
              <a:rPr lang="en-US" sz="2000" dirty="0">
                <a:solidFill>
                  <a:schemeClr val="bg1">
                    <a:lumMod val="65000"/>
                  </a:schemeClr>
                </a:solidFill>
              </a:rPr>
              <a:t>2022 QC DEI, Student RR = 7%</a:t>
            </a:r>
          </a:p>
        </p:txBody>
      </p:sp>
      <p:pic>
        <p:nvPicPr>
          <p:cNvPr id="8" name="Picture 7" descr="A graph showing the number of caregivers&#10;&#10;AI-generated content may be incorrect.">
            <a:extLst>
              <a:ext uri="{FF2B5EF4-FFF2-40B4-BE49-F238E27FC236}">
                <a16:creationId xmlns:a16="http://schemas.microsoft.com/office/drawing/2014/main" id="{6448E68A-E8DB-368D-15C3-BC6D6E9F08F6}"/>
              </a:ext>
            </a:extLst>
          </p:cNvPr>
          <p:cNvPicPr>
            <a:picLocks noChangeAspect="1"/>
          </p:cNvPicPr>
          <p:nvPr/>
        </p:nvPicPr>
        <p:blipFill>
          <a:blip r:embed="rId3"/>
          <a:stretch>
            <a:fillRect/>
          </a:stretch>
        </p:blipFill>
        <p:spPr>
          <a:xfrm>
            <a:off x="2850924" y="2508359"/>
            <a:ext cx="6788034" cy="3660962"/>
          </a:xfrm>
          <a:prstGeom prst="rect">
            <a:avLst/>
          </a:prstGeom>
        </p:spPr>
      </p:pic>
    </p:spTree>
    <p:extLst>
      <p:ext uri="{BB962C8B-B14F-4D97-AF65-F5344CB8AC3E}">
        <p14:creationId xmlns:p14="http://schemas.microsoft.com/office/powerpoint/2010/main" val="132815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426CD7CF-848F-44A0-4A97-6BDD561F7B6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6E7C50D-A3ED-A871-2014-304037351F7C}"/>
              </a:ext>
            </a:extLst>
          </p:cNvPr>
          <p:cNvSpPr txBox="1"/>
          <p:nvPr/>
        </p:nvSpPr>
        <p:spPr>
          <a:xfrm>
            <a:off x="867507" y="439673"/>
            <a:ext cx="6404510" cy="1015663"/>
          </a:xfrm>
          <a:prstGeom prst="rect">
            <a:avLst/>
          </a:prstGeom>
          <a:noFill/>
        </p:spPr>
        <p:txBody>
          <a:bodyPr wrap="none" rtlCol="0">
            <a:spAutoFit/>
          </a:bodyPr>
          <a:lstStyle/>
          <a:p>
            <a:r>
              <a:rPr lang="en-US" sz="3600" b="1" dirty="0">
                <a:solidFill>
                  <a:srgbClr val="53A97A"/>
                </a:solidFill>
              </a:rPr>
              <a:t>Locating Ourselves in Queens</a:t>
            </a:r>
          </a:p>
          <a:p>
            <a:endParaRPr lang="en-US" sz="2400" b="1" dirty="0">
              <a:solidFill>
                <a:srgbClr val="63989C"/>
              </a:solidFill>
            </a:endParaRPr>
          </a:p>
        </p:txBody>
      </p:sp>
      <p:sp>
        <p:nvSpPr>
          <p:cNvPr id="4" name="TextBox 3">
            <a:extLst>
              <a:ext uri="{FF2B5EF4-FFF2-40B4-BE49-F238E27FC236}">
                <a16:creationId xmlns:a16="http://schemas.microsoft.com/office/drawing/2014/main" id="{D0A7A082-06E5-ECA8-12A1-04A7DD96A523}"/>
              </a:ext>
            </a:extLst>
          </p:cNvPr>
          <p:cNvSpPr txBox="1"/>
          <p:nvPr/>
        </p:nvSpPr>
        <p:spPr>
          <a:xfrm>
            <a:off x="1049980" y="1893976"/>
            <a:ext cx="9945969" cy="2308324"/>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D4775B"/>
                </a:solidFill>
              </a:rPr>
              <a:t>Queens College </a:t>
            </a:r>
            <a:r>
              <a:rPr lang="en-US" sz="2400" dirty="0">
                <a:solidFill>
                  <a:srgbClr val="D4775B"/>
                </a:solidFill>
              </a:rPr>
              <a:t>is a </a:t>
            </a:r>
            <a:r>
              <a:rPr lang="en-US" sz="2400" b="1" dirty="0">
                <a:solidFill>
                  <a:srgbClr val="D4775B"/>
                </a:solidFill>
              </a:rPr>
              <a:t>LIBERAL ARTS </a:t>
            </a:r>
            <a:r>
              <a:rPr lang="en-US" sz="2400" dirty="0">
                <a:solidFill>
                  <a:srgbClr val="D4775B"/>
                </a:solidFill>
              </a:rPr>
              <a:t>institution.</a:t>
            </a:r>
          </a:p>
          <a:p>
            <a:pPr marL="285750" indent="-285750">
              <a:buFont typeface="Arial" panose="020B0604020202020204" pitchFamily="34" charset="0"/>
              <a:buChar char="•"/>
            </a:pPr>
            <a:endParaRPr lang="en-US" sz="2400" dirty="0">
              <a:solidFill>
                <a:srgbClr val="D4775B"/>
              </a:solidFill>
            </a:endParaRPr>
          </a:p>
          <a:p>
            <a:pPr marL="742950" lvl="1" indent="-285750">
              <a:buFont typeface="Arial" panose="020B0604020202020204" pitchFamily="34" charset="0"/>
              <a:buChar char="•"/>
            </a:pPr>
            <a:r>
              <a:rPr lang="en-US" sz="2400" dirty="0">
                <a:solidFill>
                  <a:srgbClr val="D4775B"/>
                </a:solidFill>
              </a:rPr>
              <a:t>Founded in 1937 as “</a:t>
            </a:r>
            <a:r>
              <a:rPr lang="en-US" sz="2400" b="1" dirty="0">
                <a:solidFill>
                  <a:srgbClr val="D4775B"/>
                </a:solidFill>
              </a:rPr>
              <a:t>The People’s College</a:t>
            </a:r>
            <a:r>
              <a:rPr lang="en-US" sz="2400" dirty="0">
                <a:solidFill>
                  <a:srgbClr val="D4775B"/>
                </a:solidFill>
              </a:rPr>
              <a:t>”, we guide our students in exploring ideas new and old across the disciplines, and in gaining perspectives and knowledge that broaden our view of the world and train the mind to think critically, creatively, and independently.</a:t>
            </a:r>
          </a:p>
        </p:txBody>
      </p:sp>
      <p:pic>
        <p:nvPicPr>
          <p:cNvPr id="1026" name="Picture 2" descr="Mathematics, Liberal Arts, Common Visions and Guiding ...">
            <a:extLst>
              <a:ext uri="{FF2B5EF4-FFF2-40B4-BE49-F238E27FC236}">
                <a16:creationId xmlns:a16="http://schemas.microsoft.com/office/drawing/2014/main" id="{7E0D4E79-4C53-F746-283B-ABE642666FC5}"/>
              </a:ext>
            </a:extLst>
          </p:cNvPr>
          <p:cNvPicPr>
            <a:picLocks noChangeAspect="1" noChangeArrowheads="1"/>
          </p:cNvPicPr>
          <p:nvPr/>
        </p:nvPicPr>
        <p:blipFill>
          <a:blip r:embed="rId3">
            <a:alphaModFix amt="45000"/>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5608438" y="4783366"/>
            <a:ext cx="1270555" cy="12705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Thinker Icon - Free PNG &amp; SVG 57467 - Noun Project">
            <a:extLst>
              <a:ext uri="{FF2B5EF4-FFF2-40B4-BE49-F238E27FC236}">
                <a16:creationId xmlns:a16="http://schemas.microsoft.com/office/drawing/2014/main" id="{C816CA21-EB54-CC97-536B-DE01A3FF3EFE}"/>
              </a:ext>
            </a:extLst>
          </p:cNvPr>
          <p:cNvPicPr>
            <a:picLocks noChangeAspect="1" noChangeArrowheads="1"/>
          </p:cNvPicPr>
          <p:nvPr/>
        </p:nvPicPr>
        <p:blipFill rotWithShape="1">
          <a:blip r:embed="rId5">
            <a:alphaModFix amt="45000"/>
            <a:extLst>
              <a:ext uri="{28A0092B-C50C-407E-A947-70E740481C1C}">
                <a14:useLocalDpi xmlns:a14="http://schemas.microsoft.com/office/drawing/2010/main" val="0"/>
              </a:ext>
            </a:extLst>
          </a:blip>
          <a:srcRect l="24129" t="26478" r="27935"/>
          <a:stretch>
            <a:fillRect/>
          </a:stretch>
        </p:blipFill>
        <p:spPr bwMode="auto">
          <a:xfrm>
            <a:off x="7272017" y="4724931"/>
            <a:ext cx="1045834" cy="143679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ook - Free education icons">
            <a:extLst>
              <a:ext uri="{FF2B5EF4-FFF2-40B4-BE49-F238E27FC236}">
                <a16:creationId xmlns:a16="http://schemas.microsoft.com/office/drawing/2014/main" id="{02C75E35-4824-77F0-E16E-1E9128715974}"/>
              </a:ext>
            </a:extLst>
          </p:cNvPr>
          <p:cNvPicPr>
            <a:picLocks noChangeAspect="1" noChangeArrowheads="1"/>
          </p:cNvPicPr>
          <p:nvPr/>
        </p:nvPicPr>
        <p:blipFill>
          <a:blip r:embed="rId6">
            <a:alphaModFix amt="46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784607" y="4724931"/>
            <a:ext cx="1135378" cy="130654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alette - Free art icons">
            <a:extLst>
              <a:ext uri="{FF2B5EF4-FFF2-40B4-BE49-F238E27FC236}">
                <a16:creationId xmlns:a16="http://schemas.microsoft.com/office/drawing/2014/main" id="{76A953EB-6FBA-090A-6EF0-F61154F35BE4}"/>
              </a:ext>
            </a:extLst>
          </p:cNvPr>
          <p:cNvPicPr>
            <a:picLocks noChangeAspect="1" noChangeArrowheads="1"/>
          </p:cNvPicPr>
          <p:nvPr/>
        </p:nvPicPr>
        <p:blipFill>
          <a:blip r:embed="rId8">
            <a:alphaModFix amt="44000"/>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449168" y="5031438"/>
            <a:ext cx="823783" cy="82378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Light bulb icon, Creative icon. 20522574 PNG">
            <a:extLst>
              <a:ext uri="{FF2B5EF4-FFF2-40B4-BE49-F238E27FC236}">
                <a16:creationId xmlns:a16="http://schemas.microsoft.com/office/drawing/2014/main" id="{EEEFA106-BF8C-CDBC-49F0-FADF8452E96D}"/>
              </a:ext>
            </a:extLst>
          </p:cNvPr>
          <p:cNvPicPr>
            <a:picLocks noChangeAspect="1" noChangeArrowheads="1"/>
          </p:cNvPicPr>
          <p:nvPr/>
        </p:nvPicPr>
        <p:blipFill>
          <a:blip r:embed="rId10">
            <a:alphaModFix amt="45000"/>
            <a:extLst>
              <a:ext uri="{28A0092B-C50C-407E-A947-70E740481C1C}">
                <a14:useLocalDpi xmlns:a14="http://schemas.microsoft.com/office/drawing/2010/main" val="0"/>
              </a:ext>
            </a:extLst>
          </a:blip>
          <a:srcRect/>
          <a:stretch>
            <a:fillRect/>
          </a:stretch>
        </p:blipFill>
        <p:spPr bwMode="auto">
          <a:xfrm>
            <a:off x="8830308" y="4809581"/>
            <a:ext cx="912524" cy="100256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F29CFAB-38F3-F410-4B2B-7D4B0763A4A7}"/>
              </a:ext>
            </a:extLst>
          </p:cNvPr>
          <p:cNvSpPr txBox="1"/>
          <p:nvPr/>
        </p:nvSpPr>
        <p:spPr>
          <a:xfrm>
            <a:off x="4069762" y="6457890"/>
            <a:ext cx="4368632" cy="400110"/>
          </a:xfrm>
          <a:prstGeom prst="rect">
            <a:avLst/>
          </a:prstGeom>
          <a:noFill/>
        </p:spPr>
        <p:txBody>
          <a:bodyPr wrap="none" rtlCol="0">
            <a:spAutoFit/>
          </a:bodyPr>
          <a:lstStyle/>
          <a:p>
            <a:r>
              <a:rPr lang="en-US" sz="2000" dirty="0" err="1">
                <a:solidFill>
                  <a:srgbClr val="368D90"/>
                </a:solidFill>
              </a:rPr>
              <a:t>qc.cuny.edu</a:t>
            </a:r>
            <a:r>
              <a:rPr lang="en-US" sz="2000" dirty="0">
                <a:solidFill>
                  <a:srgbClr val="368D90"/>
                </a:solidFill>
              </a:rPr>
              <a:t>/academics/</a:t>
            </a:r>
            <a:r>
              <a:rPr lang="en-US" sz="2000" dirty="0" err="1">
                <a:solidFill>
                  <a:srgbClr val="368D90"/>
                </a:solidFill>
              </a:rPr>
              <a:t>gened</a:t>
            </a:r>
            <a:r>
              <a:rPr lang="en-US" sz="2000" dirty="0">
                <a:solidFill>
                  <a:srgbClr val="368D90"/>
                </a:solidFill>
              </a:rPr>
              <a:t>/about/</a:t>
            </a:r>
          </a:p>
        </p:txBody>
      </p:sp>
    </p:spTree>
    <p:extLst>
      <p:ext uri="{BB962C8B-B14F-4D97-AF65-F5344CB8AC3E}">
        <p14:creationId xmlns:p14="http://schemas.microsoft.com/office/powerpoint/2010/main" val="34619910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385911E4-A851-8EDC-A1AB-A9EFCDAF6901}"/>
            </a:ext>
          </a:extLst>
        </p:cNvPr>
        <p:cNvGrpSpPr/>
        <p:nvPr/>
      </p:nvGrpSpPr>
      <p:grpSpPr>
        <a:xfrm>
          <a:off x="0" y="0"/>
          <a:ext cx="0" cy="0"/>
          <a:chOff x="0" y="0"/>
          <a:chExt cx="0" cy="0"/>
        </a:xfrm>
      </p:grpSpPr>
      <p:pic>
        <p:nvPicPr>
          <p:cNvPr id="8" name="Picture 7" descr="A close-up of a map&#10;&#10;AI-generated content may be incorrect.">
            <a:extLst>
              <a:ext uri="{FF2B5EF4-FFF2-40B4-BE49-F238E27FC236}">
                <a16:creationId xmlns:a16="http://schemas.microsoft.com/office/drawing/2014/main" id="{3B088F51-953E-11E7-D434-7AC79391EE5A}"/>
              </a:ext>
            </a:extLst>
          </p:cNvPr>
          <p:cNvPicPr>
            <a:picLocks noChangeAspect="1"/>
          </p:cNvPicPr>
          <p:nvPr/>
        </p:nvPicPr>
        <p:blipFill>
          <a:blip r:embed="rId3">
            <a:alphaModFix amt="34000"/>
          </a:blip>
          <a:srcRect b="4255"/>
          <a:stretch>
            <a:fillRect/>
          </a:stretch>
        </p:blipFill>
        <p:spPr>
          <a:xfrm>
            <a:off x="5796170" y="0"/>
            <a:ext cx="6958013" cy="6858000"/>
          </a:xfrm>
          <a:prstGeom prst="rect">
            <a:avLst/>
          </a:prstGeom>
        </p:spPr>
      </p:pic>
      <p:sp>
        <p:nvSpPr>
          <p:cNvPr id="3" name="TextBox 2">
            <a:extLst>
              <a:ext uri="{FF2B5EF4-FFF2-40B4-BE49-F238E27FC236}">
                <a16:creationId xmlns:a16="http://schemas.microsoft.com/office/drawing/2014/main" id="{6E44114B-0BA3-FABC-7373-821D55053594}"/>
              </a:ext>
            </a:extLst>
          </p:cNvPr>
          <p:cNvSpPr txBox="1"/>
          <p:nvPr/>
        </p:nvSpPr>
        <p:spPr>
          <a:xfrm>
            <a:off x="793583" y="338337"/>
            <a:ext cx="10005175" cy="646331"/>
          </a:xfrm>
          <a:prstGeom prst="rect">
            <a:avLst/>
          </a:prstGeom>
          <a:noFill/>
        </p:spPr>
        <p:txBody>
          <a:bodyPr wrap="none" rtlCol="0">
            <a:spAutoFit/>
          </a:bodyPr>
          <a:lstStyle/>
          <a:p>
            <a:r>
              <a:rPr lang="en-US" sz="3600" dirty="0"/>
              <a:t>Pedagogy Pop-up Discussion Questions (10/6/25)</a:t>
            </a:r>
            <a:endParaRPr lang="en-US" sz="2400" b="1" dirty="0">
              <a:solidFill>
                <a:srgbClr val="63989C"/>
              </a:solidFill>
            </a:endParaRPr>
          </a:p>
        </p:txBody>
      </p:sp>
      <p:sp>
        <p:nvSpPr>
          <p:cNvPr id="5" name="Content Placeholder 2">
            <a:extLst>
              <a:ext uri="{FF2B5EF4-FFF2-40B4-BE49-F238E27FC236}">
                <a16:creationId xmlns:a16="http://schemas.microsoft.com/office/drawing/2014/main" id="{6817D918-6380-3E92-B1DE-1999F14C45BC}"/>
              </a:ext>
            </a:extLst>
          </p:cNvPr>
          <p:cNvSpPr>
            <a:spLocks noGrp="1"/>
          </p:cNvSpPr>
          <p:nvPr>
            <p:ph idx="1"/>
          </p:nvPr>
        </p:nvSpPr>
        <p:spPr>
          <a:xfrm>
            <a:off x="838200" y="1145894"/>
            <a:ext cx="7576595" cy="5712106"/>
          </a:xfrm>
        </p:spPr>
        <p:txBody>
          <a:bodyPr>
            <a:normAutofit fontScale="92500" lnSpcReduction="10000"/>
          </a:bodyPr>
          <a:lstStyle/>
          <a:p>
            <a:r>
              <a:rPr lang="en-US" sz="2200" b="1" dirty="0"/>
              <a:t>What are your general reflections on this data? </a:t>
            </a:r>
          </a:p>
          <a:p>
            <a:pPr lvl="1"/>
            <a:r>
              <a:rPr lang="en-US" sz="1900" dirty="0"/>
              <a:t>How does this data compare to your own understanding of QC students? </a:t>
            </a:r>
          </a:p>
          <a:p>
            <a:pPr lvl="1"/>
            <a:r>
              <a:rPr lang="en-US" sz="1900" dirty="0"/>
              <a:t>What surprised you? </a:t>
            </a:r>
          </a:p>
          <a:p>
            <a:pPr lvl="1"/>
            <a:r>
              <a:rPr lang="en-US" sz="1900" dirty="0"/>
              <a:t>What feels particularly useful to know?</a:t>
            </a:r>
          </a:p>
          <a:p>
            <a:pPr marL="0" indent="0">
              <a:buNone/>
            </a:pPr>
            <a:endParaRPr lang="en-US" sz="2200" dirty="0"/>
          </a:p>
          <a:p>
            <a:r>
              <a:rPr lang="en-US" sz="2200" b="1" dirty="0"/>
              <a:t>Many of our students are looking for community</a:t>
            </a:r>
            <a:r>
              <a:rPr lang="en-US" sz="2200" dirty="0"/>
              <a:t>– </a:t>
            </a:r>
            <a:r>
              <a:rPr lang="en-US" sz="2200" b="1" dirty="0"/>
              <a:t>making new friends and their professors are named as two of the best parts of their QC experience. </a:t>
            </a:r>
          </a:p>
          <a:p>
            <a:pPr lvl="1"/>
            <a:r>
              <a:rPr lang="en-US" sz="1900" dirty="0"/>
              <a:t>Are there ways that your teaching practices support (or could support) community-building? </a:t>
            </a:r>
          </a:p>
          <a:p>
            <a:pPr lvl="1"/>
            <a:r>
              <a:rPr lang="en-US" sz="1900" dirty="0"/>
              <a:t>Does this presentation bring up new questions or ideas?  </a:t>
            </a:r>
          </a:p>
          <a:p>
            <a:endParaRPr lang="en-US" sz="2200" dirty="0"/>
          </a:p>
          <a:p>
            <a:r>
              <a:rPr lang="en-US" sz="2200" b="1" dirty="0"/>
              <a:t>Transparency around assessments , communication, and feedback are three areas through which faculty support students to succeed. </a:t>
            </a:r>
          </a:p>
          <a:p>
            <a:pPr lvl="1"/>
            <a:r>
              <a:rPr lang="en-US" sz="1900" dirty="0"/>
              <a:t>What methods do you use to offer these supports? </a:t>
            </a:r>
          </a:p>
          <a:p>
            <a:pPr lvl="1"/>
            <a:r>
              <a:rPr lang="en-US" sz="1900" dirty="0"/>
              <a:t>Does this presentation bring up new questions or ideas? </a:t>
            </a:r>
            <a:endParaRPr lang="en-US" sz="2600" dirty="0"/>
          </a:p>
        </p:txBody>
      </p:sp>
    </p:spTree>
    <p:extLst>
      <p:ext uri="{BB962C8B-B14F-4D97-AF65-F5344CB8AC3E}">
        <p14:creationId xmlns:p14="http://schemas.microsoft.com/office/powerpoint/2010/main" val="997708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048BEF06-1612-2C39-E5A1-99B70F972C9F}"/>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6E48F794-E60D-90EC-8EBF-4FDF3858A8B9}"/>
              </a:ext>
            </a:extLst>
          </p:cNvPr>
          <p:cNvSpPr txBox="1"/>
          <p:nvPr/>
        </p:nvSpPr>
        <p:spPr>
          <a:xfrm>
            <a:off x="600075" y="317731"/>
            <a:ext cx="11491912" cy="6382325"/>
          </a:xfrm>
          <a:prstGeom prst="rect">
            <a:avLst/>
          </a:prstGeom>
          <a:noFill/>
        </p:spPr>
        <p:txBody>
          <a:bodyPr wrap="square" rtlCol="0">
            <a:spAutoFit/>
          </a:bodyPr>
          <a:lstStyle/>
          <a:p>
            <a:pPr>
              <a:lnSpc>
                <a:spcPct val="120000"/>
              </a:lnSpc>
            </a:pPr>
            <a:r>
              <a:rPr lang="en-US" sz="2800" b="1" dirty="0">
                <a:solidFill>
                  <a:srgbClr val="2C548F"/>
                </a:solidFill>
              </a:rPr>
              <a:t>Data in this presentation include:</a:t>
            </a:r>
          </a:p>
          <a:p>
            <a:pPr>
              <a:lnSpc>
                <a:spcPct val="120000"/>
              </a:lnSpc>
            </a:pPr>
            <a:endParaRPr lang="en-US" sz="800" b="1" dirty="0">
              <a:solidFill>
                <a:schemeClr val="accent1">
                  <a:lumMod val="50000"/>
                </a:schemeClr>
              </a:solidFill>
            </a:endParaRPr>
          </a:p>
          <a:p>
            <a:pPr marL="457200" indent="-457200">
              <a:lnSpc>
                <a:spcPct val="150000"/>
              </a:lnSpc>
              <a:buFont typeface="Arial" panose="020B0604020202020204" pitchFamily="34" charset="0"/>
              <a:buChar char="•"/>
            </a:pPr>
            <a:r>
              <a:rPr lang="en-US" sz="2400" b="1" dirty="0">
                <a:solidFill>
                  <a:srgbClr val="368D90"/>
                </a:solidFill>
              </a:rPr>
              <a:t>QC OIE Dashboards   </a:t>
            </a:r>
            <a:r>
              <a:rPr lang="en-US" dirty="0">
                <a:solidFill>
                  <a:srgbClr val="368D90"/>
                </a:solidFill>
                <a:hlinkClick r:id="rId3"/>
              </a:rPr>
              <a:t>QC Student Profile</a:t>
            </a:r>
            <a:endParaRPr lang="en-US" sz="2400"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QC OIE Surveys   </a:t>
            </a:r>
            <a:r>
              <a:rPr lang="en-US" dirty="0">
                <a:solidFill>
                  <a:srgbClr val="368D90"/>
                </a:solidFill>
                <a:hlinkClick r:id="rId4"/>
              </a:rPr>
              <a:t>https://</a:t>
            </a:r>
            <a:r>
              <a:rPr lang="en-US" dirty="0" err="1">
                <a:solidFill>
                  <a:srgbClr val="368D90"/>
                </a:solidFill>
                <a:hlinkClick r:id="rId4"/>
              </a:rPr>
              <a:t>www.qc.cuny.edu</a:t>
            </a:r>
            <a:r>
              <a:rPr lang="en-US" dirty="0">
                <a:solidFill>
                  <a:srgbClr val="368D90"/>
                </a:solidFill>
                <a:hlinkClick r:id="rId4"/>
              </a:rPr>
              <a:t>/</a:t>
            </a:r>
            <a:r>
              <a:rPr lang="en-US" dirty="0" err="1">
                <a:solidFill>
                  <a:srgbClr val="368D90"/>
                </a:solidFill>
                <a:hlinkClick r:id="rId4"/>
              </a:rPr>
              <a:t>oie</a:t>
            </a:r>
            <a:r>
              <a:rPr lang="en-US" dirty="0">
                <a:solidFill>
                  <a:srgbClr val="368D90"/>
                </a:solidFill>
                <a:hlinkClick r:id="rId4"/>
              </a:rPr>
              <a:t>/surveys/</a:t>
            </a:r>
            <a:endParaRPr lang="en-US"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2002 CUNY SES   </a:t>
            </a:r>
            <a:r>
              <a:rPr lang="en-US" dirty="0">
                <a:solidFill>
                  <a:srgbClr val="368D90"/>
                </a:solidFill>
                <a:hlinkClick r:id="rId5"/>
              </a:rPr>
              <a:t>2002 CUNY Student Experience Survey</a:t>
            </a:r>
            <a:endParaRPr lang="en-US"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2022 CUNY SES </a:t>
            </a:r>
            <a:r>
              <a:rPr lang="en-US" dirty="0">
                <a:solidFill>
                  <a:srgbClr val="368D90"/>
                </a:solidFill>
                <a:hlinkClick r:id="rId6"/>
              </a:rPr>
              <a:t>2022 CUNY Student Experience Survey</a:t>
            </a:r>
            <a:endParaRPr lang="en-US"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QC Alumni Outcomes Project  </a:t>
            </a:r>
            <a:r>
              <a:rPr lang="en-US" dirty="0">
                <a:solidFill>
                  <a:srgbClr val="368D90"/>
                </a:solidFill>
                <a:hlinkClick r:id="rId7"/>
              </a:rPr>
              <a:t>https://www.qc.cuny.edu/oie/alumni-outcomes/</a:t>
            </a:r>
            <a:endParaRPr lang="en-US"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Pew Research Center </a:t>
            </a:r>
          </a:p>
          <a:p>
            <a:pPr marL="1371600" lvl="2" indent="-457200">
              <a:lnSpc>
                <a:spcPct val="150000"/>
              </a:lnSpc>
              <a:buFont typeface="Arial" panose="020B0604020202020204" pitchFamily="34" charset="0"/>
              <a:buChar char="•"/>
            </a:pPr>
            <a:r>
              <a:rPr lang="en-US" dirty="0">
                <a:solidFill>
                  <a:srgbClr val="368D90"/>
                </a:solidFill>
                <a:hlinkClick r:id="rId8"/>
              </a:rPr>
              <a:t>Where Millennials end and Generation Z begins</a:t>
            </a:r>
            <a:endParaRPr lang="en-US" dirty="0">
              <a:solidFill>
                <a:srgbClr val="368D90"/>
              </a:solidFill>
            </a:endParaRPr>
          </a:p>
          <a:p>
            <a:pPr marL="1371600" lvl="2" indent="-457200">
              <a:lnSpc>
                <a:spcPct val="150000"/>
              </a:lnSpc>
              <a:buFont typeface="Arial" panose="020B0604020202020204" pitchFamily="34" charset="0"/>
              <a:buChar char="•"/>
            </a:pPr>
            <a:r>
              <a:rPr lang="en-US" dirty="0">
                <a:solidFill>
                  <a:srgbClr val="368D90"/>
                </a:solidFill>
                <a:hlinkClick r:id="rId9"/>
              </a:rPr>
              <a:t>What We Know About Gen Z So Far</a:t>
            </a:r>
            <a:endParaRPr lang="en-US" dirty="0">
              <a:solidFill>
                <a:srgbClr val="368D90"/>
              </a:solidFill>
            </a:endParaRPr>
          </a:p>
          <a:p>
            <a:pPr marL="1371600" lvl="2" indent="-457200">
              <a:lnSpc>
                <a:spcPct val="150000"/>
              </a:lnSpc>
              <a:buFont typeface="Arial" panose="020B0604020202020204" pitchFamily="34" charset="0"/>
              <a:buChar char="•"/>
            </a:pPr>
            <a:r>
              <a:rPr lang="en-US" dirty="0">
                <a:solidFill>
                  <a:srgbClr val="368D90"/>
                </a:solidFill>
                <a:hlinkClick r:id="rId10"/>
              </a:rPr>
              <a:t>37% of U.S. H.S. students report mental health struggles</a:t>
            </a:r>
            <a:endParaRPr lang="en-US"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QC Course Evaluations </a:t>
            </a:r>
            <a:r>
              <a:rPr lang="en-US" dirty="0">
                <a:solidFill>
                  <a:srgbClr val="368D90"/>
                </a:solidFill>
                <a:hlinkClick r:id="rId11"/>
              </a:rPr>
              <a:t>Faculty Resources for Course Evaluations</a:t>
            </a:r>
            <a:endParaRPr lang="en-US" sz="2400" dirty="0">
              <a:solidFill>
                <a:srgbClr val="368D90"/>
              </a:solidFill>
            </a:endParaRPr>
          </a:p>
          <a:p>
            <a:pPr marL="457200" indent="-457200">
              <a:lnSpc>
                <a:spcPct val="150000"/>
              </a:lnSpc>
              <a:buFont typeface="Arial" panose="020B0604020202020204" pitchFamily="34" charset="0"/>
              <a:buChar char="•"/>
            </a:pPr>
            <a:r>
              <a:rPr lang="en-US" sz="2400" b="1" dirty="0">
                <a:solidFill>
                  <a:srgbClr val="368D90"/>
                </a:solidFill>
              </a:rPr>
              <a:t>Chetty et al. 2017 </a:t>
            </a:r>
            <a:r>
              <a:rPr lang="en-US" dirty="0">
                <a:solidFill>
                  <a:srgbClr val="368D90"/>
                </a:solidFill>
                <a:hlinkClick r:id="rId12"/>
              </a:rPr>
              <a:t>Mobility Report Cards</a:t>
            </a:r>
            <a:endParaRPr lang="en-US" sz="2800" dirty="0">
              <a:solidFill>
                <a:srgbClr val="368D90"/>
              </a:solidFill>
            </a:endParaRPr>
          </a:p>
        </p:txBody>
      </p:sp>
    </p:spTree>
    <p:extLst>
      <p:ext uri="{BB962C8B-B14F-4D97-AF65-F5344CB8AC3E}">
        <p14:creationId xmlns:p14="http://schemas.microsoft.com/office/powerpoint/2010/main" val="2207039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24616432-D2DF-6407-737F-1036CB63CBFE}"/>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2687C7E-5253-A5B7-0039-B6A37C47FE50}"/>
              </a:ext>
            </a:extLst>
          </p:cNvPr>
          <p:cNvSpPr txBox="1"/>
          <p:nvPr/>
        </p:nvSpPr>
        <p:spPr>
          <a:xfrm>
            <a:off x="1294385" y="6531193"/>
            <a:ext cx="2045432" cy="400110"/>
          </a:xfrm>
          <a:prstGeom prst="rect">
            <a:avLst/>
          </a:prstGeom>
          <a:noFill/>
        </p:spPr>
        <p:txBody>
          <a:bodyPr wrap="none" rtlCol="0">
            <a:spAutoFit/>
          </a:bodyPr>
          <a:lstStyle/>
          <a:p>
            <a:r>
              <a:rPr lang="en-US" sz="2000" dirty="0">
                <a:solidFill>
                  <a:schemeClr val="bg1">
                    <a:lumMod val="65000"/>
                  </a:schemeClr>
                </a:solidFill>
              </a:rPr>
              <a:t>CUNY IRDB Data</a:t>
            </a:r>
          </a:p>
        </p:txBody>
      </p:sp>
      <p:pic>
        <p:nvPicPr>
          <p:cNvPr id="9" name="Picture 8" descr="A map of different colored squares&#10;&#10;AI-generated content may be incorrect.">
            <a:extLst>
              <a:ext uri="{FF2B5EF4-FFF2-40B4-BE49-F238E27FC236}">
                <a16:creationId xmlns:a16="http://schemas.microsoft.com/office/drawing/2014/main" id="{567B0257-298B-70A0-2940-27C838810D54}"/>
              </a:ext>
            </a:extLst>
          </p:cNvPr>
          <p:cNvPicPr>
            <a:picLocks noChangeAspect="1"/>
          </p:cNvPicPr>
          <p:nvPr/>
        </p:nvPicPr>
        <p:blipFill>
          <a:blip r:embed="rId3"/>
          <a:srcRect l="18568" t="5869" r="23017" b="5702"/>
          <a:stretch>
            <a:fillRect/>
          </a:stretch>
        </p:blipFill>
        <p:spPr>
          <a:xfrm>
            <a:off x="4660223" y="1"/>
            <a:ext cx="7531777" cy="6858000"/>
          </a:xfrm>
          <a:prstGeom prst="rect">
            <a:avLst/>
          </a:prstGeom>
        </p:spPr>
      </p:pic>
      <p:sp>
        <p:nvSpPr>
          <p:cNvPr id="4" name="TextBox 3">
            <a:extLst>
              <a:ext uri="{FF2B5EF4-FFF2-40B4-BE49-F238E27FC236}">
                <a16:creationId xmlns:a16="http://schemas.microsoft.com/office/drawing/2014/main" id="{C2166B4F-5398-E289-7940-9FA7952AF4BD}"/>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endParaRPr lang="en-US" sz="3600" b="1" dirty="0">
              <a:solidFill>
                <a:srgbClr val="53A97A"/>
              </a:solidFill>
            </a:endParaRPr>
          </a:p>
        </p:txBody>
      </p:sp>
      <p:sp>
        <p:nvSpPr>
          <p:cNvPr id="3" name="TextBox 2">
            <a:extLst>
              <a:ext uri="{FF2B5EF4-FFF2-40B4-BE49-F238E27FC236}">
                <a16:creationId xmlns:a16="http://schemas.microsoft.com/office/drawing/2014/main" id="{13151276-471D-4437-BFC8-E40F1A6DC965}"/>
              </a:ext>
            </a:extLst>
          </p:cNvPr>
          <p:cNvSpPr txBox="1"/>
          <p:nvPr/>
        </p:nvSpPr>
        <p:spPr>
          <a:xfrm>
            <a:off x="973525" y="1751015"/>
            <a:ext cx="3682547" cy="954107"/>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from Queens  </a:t>
            </a:r>
          </a:p>
          <a:p>
            <a:endParaRPr lang="en-US" sz="800" dirty="0">
              <a:solidFill>
                <a:srgbClr val="D4775B"/>
              </a:solidFill>
            </a:endParaRPr>
          </a:p>
          <a:p>
            <a:r>
              <a:rPr lang="en-US" sz="2400" dirty="0">
                <a:solidFill>
                  <a:srgbClr val="D4775B"/>
                </a:solidFill>
              </a:rPr>
              <a:t>    … </a:t>
            </a:r>
            <a:r>
              <a:rPr lang="en-US" sz="2400" b="1" dirty="0">
                <a:solidFill>
                  <a:srgbClr val="EB8365"/>
                </a:solidFill>
              </a:rPr>
              <a:t>ALL OVER Queens</a:t>
            </a:r>
          </a:p>
        </p:txBody>
      </p:sp>
      <p:graphicFrame>
        <p:nvGraphicFramePr>
          <p:cNvPr id="5" name="Table 4">
            <a:extLst>
              <a:ext uri="{FF2B5EF4-FFF2-40B4-BE49-F238E27FC236}">
                <a16:creationId xmlns:a16="http://schemas.microsoft.com/office/drawing/2014/main" id="{2BF83059-9077-6C7A-8B02-86C9608F136F}"/>
              </a:ext>
            </a:extLst>
          </p:cNvPr>
          <p:cNvGraphicFramePr>
            <a:graphicFrameLocks noGrp="1"/>
          </p:cNvGraphicFramePr>
          <p:nvPr>
            <p:extLst>
              <p:ext uri="{D42A27DB-BD31-4B8C-83A1-F6EECF244321}">
                <p14:modId xmlns:p14="http://schemas.microsoft.com/office/powerpoint/2010/main" val="2175747002"/>
              </p:ext>
            </p:extLst>
          </p:nvPr>
        </p:nvGraphicFramePr>
        <p:xfrm>
          <a:off x="1409302" y="2876970"/>
          <a:ext cx="3852246" cy="3654223"/>
        </p:xfrm>
        <a:graphic>
          <a:graphicData uri="http://schemas.openxmlformats.org/drawingml/2006/table">
            <a:tbl>
              <a:tblPr firstRow="1" bandRow="1">
                <a:tableStyleId>{F5AB1C69-6EDB-4FF4-983F-18BD219EF322}</a:tableStyleId>
              </a:tblPr>
              <a:tblGrid>
                <a:gridCol w="2033160">
                  <a:extLst>
                    <a:ext uri="{9D8B030D-6E8A-4147-A177-3AD203B41FA5}">
                      <a16:colId xmlns:a16="http://schemas.microsoft.com/office/drawing/2014/main" val="1671996335"/>
                    </a:ext>
                  </a:extLst>
                </a:gridCol>
                <a:gridCol w="1819086">
                  <a:extLst>
                    <a:ext uri="{9D8B030D-6E8A-4147-A177-3AD203B41FA5}">
                      <a16:colId xmlns:a16="http://schemas.microsoft.com/office/drawing/2014/main" val="1134351123"/>
                    </a:ext>
                  </a:extLst>
                </a:gridCol>
              </a:tblGrid>
              <a:tr h="357793">
                <a:tc>
                  <a:txBody>
                    <a:bodyPr/>
                    <a:lstStyle/>
                    <a:p>
                      <a:pPr algn="l"/>
                      <a:r>
                        <a:rPr lang="en-US" sz="1600" b="1" dirty="0"/>
                        <a:t>Neighborhood</a:t>
                      </a:r>
                    </a:p>
                  </a:txBody>
                  <a:tcPr>
                    <a:solidFill>
                      <a:schemeClr val="accent3">
                        <a:alpha val="52842"/>
                      </a:schemeClr>
                    </a:solidFill>
                  </a:tcPr>
                </a:tc>
                <a:tc>
                  <a:txBody>
                    <a:bodyPr/>
                    <a:lstStyle/>
                    <a:p>
                      <a:pPr algn="ctr"/>
                      <a:r>
                        <a:rPr lang="en-US" sz="1600" b="1" dirty="0"/>
                        <a:t>%</a:t>
                      </a:r>
                    </a:p>
                  </a:txBody>
                  <a:tcPr>
                    <a:solidFill>
                      <a:schemeClr val="accent3">
                        <a:alpha val="52842"/>
                      </a:schemeClr>
                    </a:solidFill>
                  </a:tcPr>
                </a:tc>
                <a:extLst>
                  <a:ext uri="{0D108BD9-81ED-4DB2-BD59-A6C34878D82A}">
                    <a16:rowId xmlns:a16="http://schemas.microsoft.com/office/drawing/2014/main" val="2610550789"/>
                  </a:ext>
                </a:extLst>
              </a:tr>
              <a:tr h="366270">
                <a:tc>
                  <a:txBody>
                    <a:bodyPr/>
                    <a:lstStyle/>
                    <a:p>
                      <a:pPr algn="l" fontAlgn="t"/>
                      <a:r>
                        <a:rPr lang="en-US" sz="2000" b="0" i="0" u="none" strike="noStrike">
                          <a:solidFill>
                            <a:schemeClr val="accent4">
                              <a:lumMod val="75000"/>
                            </a:schemeClr>
                          </a:solidFill>
                          <a:effectLst/>
                          <a:latin typeface="+mn-lt"/>
                        </a:rPr>
                        <a:t>Flushing</a:t>
                      </a:r>
                    </a:p>
                  </a:txBody>
                  <a:tcPr marL="9525" marR="9525" marT="9525" marB="0">
                    <a:solidFill>
                      <a:schemeClr val="accent3">
                        <a:tint val="4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18.0%</a:t>
                      </a:r>
                    </a:p>
                  </a:txBody>
                  <a:tcPr marL="9525" marR="9525" marT="9525" marB="0" anchor="ctr">
                    <a:solidFill>
                      <a:schemeClr val="accent3">
                        <a:tint val="40000"/>
                        <a:alpha val="52842"/>
                      </a:schemeClr>
                    </a:solidFill>
                  </a:tcPr>
                </a:tc>
                <a:extLst>
                  <a:ext uri="{0D108BD9-81ED-4DB2-BD59-A6C34878D82A}">
                    <a16:rowId xmlns:a16="http://schemas.microsoft.com/office/drawing/2014/main" val="1452748520"/>
                  </a:ext>
                </a:extLst>
              </a:tr>
              <a:tr h="366270">
                <a:tc>
                  <a:txBody>
                    <a:bodyPr/>
                    <a:lstStyle/>
                    <a:p>
                      <a:pPr algn="l" fontAlgn="t"/>
                      <a:r>
                        <a:rPr lang="en-US" sz="2000" b="0" i="0" u="none" strike="noStrike" dirty="0">
                          <a:solidFill>
                            <a:schemeClr val="accent4">
                              <a:lumMod val="75000"/>
                            </a:schemeClr>
                          </a:solidFill>
                          <a:effectLst/>
                          <a:latin typeface="+mn-lt"/>
                        </a:rPr>
                        <a:t>Jamaica</a:t>
                      </a:r>
                    </a:p>
                  </a:txBody>
                  <a:tcPr marL="9525" marR="9525" marT="9525" marB="0">
                    <a:solidFill>
                      <a:schemeClr val="accent3">
                        <a:tint val="2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5.1%</a:t>
                      </a:r>
                    </a:p>
                  </a:txBody>
                  <a:tcPr marL="9525" marR="9525" marT="9525" marB="0" anchor="ctr">
                    <a:solidFill>
                      <a:schemeClr val="accent3">
                        <a:tint val="20000"/>
                        <a:alpha val="52842"/>
                      </a:schemeClr>
                    </a:solidFill>
                  </a:tcPr>
                </a:tc>
                <a:extLst>
                  <a:ext uri="{0D108BD9-81ED-4DB2-BD59-A6C34878D82A}">
                    <a16:rowId xmlns:a16="http://schemas.microsoft.com/office/drawing/2014/main" val="3748039571"/>
                  </a:ext>
                </a:extLst>
              </a:tr>
              <a:tr h="366270">
                <a:tc>
                  <a:txBody>
                    <a:bodyPr/>
                    <a:lstStyle/>
                    <a:p>
                      <a:pPr algn="l" fontAlgn="t"/>
                      <a:r>
                        <a:rPr lang="en-US" sz="2000" b="0" i="0" u="none" strike="noStrike">
                          <a:solidFill>
                            <a:schemeClr val="accent4">
                              <a:lumMod val="75000"/>
                            </a:schemeClr>
                          </a:solidFill>
                          <a:effectLst/>
                          <a:latin typeface="+mn-lt"/>
                        </a:rPr>
                        <a:t>Corona</a:t>
                      </a:r>
                    </a:p>
                  </a:txBody>
                  <a:tcPr marL="9525" marR="9525" marT="9525" marB="0">
                    <a:solidFill>
                      <a:schemeClr val="accent3">
                        <a:tint val="4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5.0%</a:t>
                      </a:r>
                    </a:p>
                  </a:txBody>
                  <a:tcPr marL="9525" marR="9525" marT="9525" marB="0" anchor="ctr">
                    <a:solidFill>
                      <a:schemeClr val="accent3">
                        <a:tint val="40000"/>
                        <a:alpha val="52842"/>
                      </a:schemeClr>
                    </a:solidFill>
                  </a:tcPr>
                </a:tc>
                <a:extLst>
                  <a:ext uri="{0D108BD9-81ED-4DB2-BD59-A6C34878D82A}">
                    <a16:rowId xmlns:a16="http://schemas.microsoft.com/office/drawing/2014/main" val="166235841"/>
                  </a:ext>
                </a:extLst>
              </a:tr>
              <a:tr h="366270">
                <a:tc>
                  <a:txBody>
                    <a:bodyPr/>
                    <a:lstStyle/>
                    <a:p>
                      <a:pPr algn="l" fontAlgn="t"/>
                      <a:r>
                        <a:rPr lang="en-US" sz="2000" b="0" i="0" u="none" strike="noStrike">
                          <a:solidFill>
                            <a:schemeClr val="accent4">
                              <a:lumMod val="75000"/>
                            </a:schemeClr>
                          </a:solidFill>
                          <a:effectLst/>
                          <a:latin typeface="+mn-lt"/>
                        </a:rPr>
                        <a:t>Fresh Meadows</a:t>
                      </a:r>
                    </a:p>
                  </a:txBody>
                  <a:tcPr marL="9525" marR="9525" marT="9525" marB="0">
                    <a:solidFill>
                      <a:schemeClr val="accent3">
                        <a:tint val="2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4.8%</a:t>
                      </a:r>
                    </a:p>
                  </a:txBody>
                  <a:tcPr marL="9525" marR="9525" marT="9525" marB="0" anchor="ctr">
                    <a:solidFill>
                      <a:schemeClr val="accent3">
                        <a:tint val="20000"/>
                        <a:alpha val="52842"/>
                      </a:schemeClr>
                    </a:solidFill>
                  </a:tcPr>
                </a:tc>
                <a:extLst>
                  <a:ext uri="{0D108BD9-81ED-4DB2-BD59-A6C34878D82A}">
                    <a16:rowId xmlns:a16="http://schemas.microsoft.com/office/drawing/2014/main" val="3420720525"/>
                  </a:ext>
                </a:extLst>
              </a:tr>
              <a:tr h="366270">
                <a:tc>
                  <a:txBody>
                    <a:bodyPr/>
                    <a:lstStyle/>
                    <a:p>
                      <a:pPr algn="l" fontAlgn="t"/>
                      <a:r>
                        <a:rPr lang="en-US" sz="2000" b="0" i="0" u="none" strike="noStrike">
                          <a:solidFill>
                            <a:schemeClr val="accent4">
                              <a:lumMod val="75000"/>
                            </a:schemeClr>
                          </a:solidFill>
                          <a:effectLst/>
                          <a:latin typeface="+mn-lt"/>
                        </a:rPr>
                        <a:t>Elmhurst</a:t>
                      </a:r>
                    </a:p>
                  </a:txBody>
                  <a:tcPr marL="9525" marR="9525" marT="9525" marB="0">
                    <a:solidFill>
                      <a:schemeClr val="accent3">
                        <a:tint val="4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4.6%</a:t>
                      </a:r>
                    </a:p>
                  </a:txBody>
                  <a:tcPr marL="9525" marR="9525" marT="9525" marB="0" anchor="ctr">
                    <a:solidFill>
                      <a:schemeClr val="accent3">
                        <a:tint val="40000"/>
                        <a:alpha val="52842"/>
                      </a:schemeClr>
                    </a:solidFill>
                  </a:tcPr>
                </a:tc>
                <a:extLst>
                  <a:ext uri="{0D108BD9-81ED-4DB2-BD59-A6C34878D82A}">
                    <a16:rowId xmlns:a16="http://schemas.microsoft.com/office/drawing/2014/main" val="529422318"/>
                  </a:ext>
                </a:extLst>
              </a:tr>
              <a:tr h="366270">
                <a:tc>
                  <a:txBody>
                    <a:bodyPr/>
                    <a:lstStyle/>
                    <a:p>
                      <a:pPr algn="l" fontAlgn="t"/>
                      <a:r>
                        <a:rPr lang="en-US" sz="2000" b="0" i="0" u="none" strike="noStrike">
                          <a:solidFill>
                            <a:schemeClr val="accent4">
                              <a:lumMod val="75000"/>
                            </a:schemeClr>
                          </a:solidFill>
                          <a:effectLst/>
                          <a:latin typeface="+mn-lt"/>
                        </a:rPr>
                        <a:t>Queens Village</a:t>
                      </a:r>
                    </a:p>
                  </a:txBody>
                  <a:tcPr marL="9525" marR="9525" marT="9525" marB="0">
                    <a:solidFill>
                      <a:schemeClr val="accent3">
                        <a:tint val="2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4.6%</a:t>
                      </a:r>
                    </a:p>
                  </a:txBody>
                  <a:tcPr marL="9525" marR="9525" marT="9525" marB="0" anchor="ctr">
                    <a:solidFill>
                      <a:schemeClr val="accent3">
                        <a:tint val="20000"/>
                        <a:alpha val="52842"/>
                      </a:schemeClr>
                    </a:solidFill>
                  </a:tcPr>
                </a:tc>
                <a:extLst>
                  <a:ext uri="{0D108BD9-81ED-4DB2-BD59-A6C34878D82A}">
                    <a16:rowId xmlns:a16="http://schemas.microsoft.com/office/drawing/2014/main" val="3988143114"/>
                  </a:ext>
                </a:extLst>
              </a:tr>
              <a:tr h="366270">
                <a:tc>
                  <a:txBody>
                    <a:bodyPr/>
                    <a:lstStyle/>
                    <a:p>
                      <a:pPr algn="l" fontAlgn="t"/>
                      <a:r>
                        <a:rPr lang="en-US" sz="2000" b="0" i="0" u="none" strike="noStrike">
                          <a:solidFill>
                            <a:schemeClr val="accent4">
                              <a:lumMod val="75000"/>
                            </a:schemeClr>
                          </a:solidFill>
                          <a:effectLst/>
                          <a:latin typeface="+mn-lt"/>
                        </a:rPr>
                        <a:t>Jamaica Est</a:t>
                      </a:r>
                    </a:p>
                  </a:txBody>
                  <a:tcPr marL="9525" marR="9525" marT="9525" marB="0">
                    <a:solidFill>
                      <a:schemeClr val="accent3">
                        <a:tint val="4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4.3%</a:t>
                      </a:r>
                    </a:p>
                  </a:txBody>
                  <a:tcPr marL="9525" marR="9525" marT="9525" marB="0" anchor="ctr">
                    <a:solidFill>
                      <a:schemeClr val="accent3">
                        <a:tint val="40000"/>
                        <a:alpha val="52842"/>
                      </a:schemeClr>
                    </a:solidFill>
                  </a:tcPr>
                </a:tc>
                <a:extLst>
                  <a:ext uri="{0D108BD9-81ED-4DB2-BD59-A6C34878D82A}">
                    <a16:rowId xmlns:a16="http://schemas.microsoft.com/office/drawing/2014/main" val="2975275424"/>
                  </a:ext>
                </a:extLst>
              </a:tr>
              <a:tr h="366270">
                <a:tc>
                  <a:txBody>
                    <a:bodyPr/>
                    <a:lstStyle/>
                    <a:p>
                      <a:pPr algn="l" fontAlgn="t"/>
                      <a:r>
                        <a:rPr lang="en-US" sz="2000" b="0" i="0" u="none" strike="noStrike">
                          <a:solidFill>
                            <a:schemeClr val="accent4">
                              <a:lumMod val="75000"/>
                            </a:schemeClr>
                          </a:solidFill>
                          <a:effectLst/>
                          <a:latin typeface="+mn-lt"/>
                        </a:rPr>
                        <a:t>Glendale</a:t>
                      </a:r>
                    </a:p>
                  </a:txBody>
                  <a:tcPr marL="9525" marR="9525" marT="9525" marB="0">
                    <a:solidFill>
                      <a:schemeClr val="accent3">
                        <a:tint val="2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3.4%</a:t>
                      </a:r>
                    </a:p>
                  </a:txBody>
                  <a:tcPr marL="9525" marR="9525" marT="9525" marB="0" anchor="ctr">
                    <a:solidFill>
                      <a:schemeClr val="accent3">
                        <a:tint val="20000"/>
                        <a:alpha val="52842"/>
                      </a:schemeClr>
                    </a:solidFill>
                  </a:tcPr>
                </a:tc>
                <a:extLst>
                  <a:ext uri="{0D108BD9-81ED-4DB2-BD59-A6C34878D82A}">
                    <a16:rowId xmlns:a16="http://schemas.microsoft.com/office/drawing/2014/main" val="3105961180"/>
                  </a:ext>
                </a:extLst>
              </a:tr>
              <a:tr h="366270">
                <a:tc>
                  <a:txBody>
                    <a:bodyPr/>
                    <a:lstStyle/>
                    <a:p>
                      <a:pPr algn="l" fontAlgn="t"/>
                      <a:r>
                        <a:rPr lang="en-US" sz="2000" b="0" i="0" u="none" strike="noStrike" dirty="0">
                          <a:solidFill>
                            <a:schemeClr val="accent4">
                              <a:lumMod val="75000"/>
                            </a:schemeClr>
                          </a:solidFill>
                          <a:effectLst/>
                          <a:latin typeface="+mn-lt"/>
                        </a:rPr>
                        <a:t>Astoria</a:t>
                      </a:r>
                    </a:p>
                  </a:txBody>
                  <a:tcPr marL="9525" marR="9525" marT="9525" marB="0">
                    <a:solidFill>
                      <a:schemeClr val="accent3">
                        <a:tint val="40000"/>
                        <a:alpha val="52842"/>
                      </a:schemeClr>
                    </a:solidFill>
                  </a:tcPr>
                </a:tc>
                <a:tc>
                  <a:txBody>
                    <a:bodyPr/>
                    <a:lstStyle/>
                    <a:p>
                      <a:pPr algn="ctr" fontAlgn="ctr"/>
                      <a:r>
                        <a:rPr lang="en-US" sz="1800" b="0" i="0" u="none" strike="noStrike" dirty="0">
                          <a:solidFill>
                            <a:schemeClr val="accent4">
                              <a:lumMod val="50000"/>
                            </a:schemeClr>
                          </a:solidFill>
                          <a:effectLst/>
                          <a:latin typeface="Arial" panose="020B0604020202020204" pitchFamily="34" charset="0"/>
                        </a:rPr>
                        <a:t>3.3%</a:t>
                      </a:r>
                    </a:p>
                  </a:txBody>
                  <a:tcPr marL="9525" marR="9525" marT="9525" marB="0" anchor="ctr">
                    <a:solidFill>
                      <a:schemeClr val="accent3">
                        <a:tint val="40000"/>
                        <a:alpha val="52842"/>
                      </a:schemeClr>
                    </a:solidFill>
                  </a:tcPr>
                </a:tc>
                <a:extLst>
                  <a:ext uri="{0D108BD9-81ED-4DB2-BD59-A6C34878D82A}">
                    <a16:rowId xmlns:a16="http://schemas.microsoft.com/office/drawing/2014/main" val="2548259168"/>
                  </a:ext>
                </a:extLst>
              </a:tr>
            </a:tbl>
          </a:graphicData>
        </a:graphic>
      </p:graphicFrame>
    </p:spTree>
    <p:extLst>
      <p:ext uri="{BB962C8B-B14F-4D97-AF65-F5344CB8AC3E}">
        <p14:creationId xmlns:p14="http://schemas.microsoft.com/office/powerpoint/2010/main" val="2061782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9C3C8386-0592-0012-F833-2D3041E8C85B}"/>
            </a:ext>
          </a:extLst>
        </p:cNvPr>
        <p:cNvGrpSpPr/>
        <p:nvPr/>
      </p:nvGrpSpPr>
      <p:grpSpPr>
        <a:xfrm>
          <a:off x="0" y="0"/>
          <a:ext cx="0" cy="0"/>
          <a:chOff x="0" y="0"/>
          <a:chExt cx="0" cy="0"/>
        </a:xfrm>
      </p:grpSpPr>
      <p:pic>
        <p:nvPicPr>
          <p:cNvPr id="9" name="Picture 8" descr="A map of different colored squares&#10;&#10;AI-generated content may be incorrect.">
            <a:extLst>
              <a:ext uri="{FF2B5EF4-FFF2-40B4-BE49-F238E27FC236}">
                <a16:creationId xmlns:a16="http://schemas.microsoft.com/office/drawing/2014/main" id="{43D7EE08-26E3-54C5-F47A-0CC95823C4CD}"/>
              </a:ext>
            </a:extLst>
          </p:cNvPr>
          <p:cNvPicPr>
            <a:picLocks noChangeAspect="1"/>
          </p:cNvPicPr>
          <p:nvPr/>
        </p:nvPicPr>
        <p:blipFill>
          <a:blip r:embed="rId3"/>
          <a:srcRect l="18568" t="5869" r="23017" b="5702"/>
          <a:stretch>
            <a:fillRect/>
          </a:stretch>
        </p:blipFill>
        <p:spPr>
          <a:xfrm>
            <a:off x="4660223" y="1"/>
            <a:ext cx="7531777" cy="6858000"/>
          </a:xfrm>
          <a:prstGeom prst="rect">
            <a:avLst/>
          </a:prstGeom>
        </p:spPr>
      </p:pic>
      <p:sp>
        <p:nvSpPr>
          <p:cNvPr id="4" name="TextBox 3">
            <a:extLst>
              <a:ext uri="{FF2B5EF4-FFF2-40B4-BE49-F238E27FC236}">
                <a16:creationId xmlns:a16="http://schemas.microsoft.com/office/drawing/2014/main" id="{A027D50A-67BB-C1D0-D6A9-2ADB4809780E}"/>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3" name="TextBox 2">
            <a:extLst>
              <a:ext uri="{FF2B5EF4-FFF2-40B4-BE49-F238E27FC236}">
                <a16:creationId xmlns:a16="http://schemas.microsoft.com/office/drawing/2014/main" id="{53D9F70B-463A-B80A-AD79-224F620EF269}"/>
              </a:ext>
            </a:extLst>
          </p:cNvPr>
          <p:cNvSpPr txBox="1"/>
          <p:nvPr/>
        </p:nvSpPr>
        <p:spPr>
          <a:xfrm>
            <a:off x="973526" y="1751015"/>
            <a:ext cx="5002732" cy="1754326"/>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D4775B"/>
                </a:solidFill>
              </a:rPr>
              <a:t>Most are from Queens</a:t>
            </a:r>
          </a:p>
          <a:p>
            <a:endParaRPr lang="en-US" sz="1200" b="1" dirty="0">
              <a:solidFill>
                <a:srgbClr val="D4775B"/>
              </a:solidFill>
            </a:endParaRPr>
          </a:p>
          <a:p>
            <a:pPr marL="285750" indent="-285750">
              <a:buFont typeface="Arial" panose="020B0604020202020204" pitchFamily="34" charset="0"/>
              <a:buChar char="•"/>
            </a:pPr>
            <a:r>
              <a:rPr lang="en-US" sz="2400" b="1" dirty="0">
                <a:solidFill>
                  <a:srgbClr val="D4775B"/>
                </a:solidFill>
              </a:rPr>
              <a:t>Many are looking for community</a:t>
            </a:r>
          </a:p>
          <a:p>
            <a:endParaRPr lang="en-US" sz="800" dirty="0">
              <a:solidFill>
                <a:srgbClr val="D4775B"/>
              </a:solidFill>
            </a:endParaRPr>
          </a:p>
          <a:p>
            <a:endParaRPr lang="en-US" sz="800" dirty="0">
              <a:solidFill>
                <a:srgbClr val="D4775B"/>
              </a:solidFill>
            </a:endParaRPr>
          </a:p>
          <a:p>
            <a:endParaRPr lang="en-US" sz="800" dirty="0">
              <a:solidFill>
                <a:srgbClr val="D4775B"/>
              </a:solidFill>
            </a:endParaRPr>
          </a:p>
          <a:p>
            <a:r>
              <a:rPr lang="en-US" sz="2400" dirty="0">
                <a:solidFill>
                  <a:srgbClr val="2C548F"/>
                </a:solidFill>
              </a:rPr>
              <a:t> </a:t>
            </a:r>
          </a:p>
        </p:txBody>
      </p:sp>
    </p:spTree>
    <p:extLst>
      <p:ext uri="{BB962C8B-B14F-4D97-AF65-F5344CB8AC3E}">
        <p14:creationId xmlns:p14="http://schemas.microsoft.com/office/powerpoint/2010/main" val="3002478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1EC2F085-0B28-B163-4EAB-076C86CDEF6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9D7E148-976B-14E6-D33B-BDDE77846384}"/>
              </a:ext>
            </a:extLst>
          </p:cNvPr>
          <p:cNvSpPr txBox="1"/>
          <p:nvPr/>
        </p:nvSpPr>
        <p:spPr>
          <a:xfrm>
            <a:off x="1294385" y="6531193"/>
            <a:ext cx="3460563" cy="400110"/>
          </a:xfrm>
          <a:prstGeom prst="rect">
            <a:avLst/>
          </a:prstGeom>
          <a:noFill/>
        </p:spPr>
        <p:txBody>
          <a:bodyPr wrap="none" rtlCol="0">
            <a:spAutoFit/>
          </a:bodyPr>
          <a:lstStyle/>
          <a:p>
            <a:r>
              <a:rPr lang="en-US" sz="2000" dirty="0">
                <a:solidFill>
                  <a:schemeClr val="bg1">
                    <a:lumMod val="65000"/>
                  </a:schemeClr>
                </a:solidFill>
              </a:rPr>
              <a:t>Fall 2024 New Student Survey</a:t>
            </a:r>
          </a:p>
        </p:txBody>
      </p:sp>
      <p:pic>
        <p:nvPicPr>
          <p:cNvPr id="9" name="Picture 8" descr="A map of different colored squares&#10;&#10;AI-generated content may be incorrect.">
            <a:extLst>
              <a:ext uri="{FF2B5EF4-FFF2-40B4-BE49-F238E27FC236}">
                <a16:creationId xmlns:a16="http://schemas.microsoft.com/office/drawing/2014/main" id="{CDCFA8CB-CD5D-AC0D-3C03-A9ADE90A2871}"/>
              </a:ext>
            </a:extLst>
          </p:cNvPr>
          <p:cNvPicPr>
            <a:picLocks noChangeAspect="1"/>
          </p:cNvPicPr>
          <p:nvPr/>
        </p:nvPicPr>
        <p:blipFill>
          <a:blip r:embed="rId3"/>
          <a:srcRect l="18568" t="5869" r="23017" b="5702"/>
          <a:stretch>
            <a:fillRect/>
          </a:stretch>
        </p:blipFill>
        <p:spPr>
          <a:xfrm>
            <a:off x="4660223" y="1"/>
            <a:ext cx="7531777" cy="6858000"/>
          </a:xfrm>
          <a:prstGeom prst="rect">
            <a:avLst/>
          </a:prstGeom>
        </p:spPr>
      </p:pic>
      <p:sp>
        <p:nvSpPr>
          <p:cNvPr id="4" name="TextBox 3">
            <a:extLst>
              <a:ext uri="{FF2B5EF4-FFF2-40B4-BE49-F238E27FC236}">
                <a16:creationId xmlns:a16="http://schemas.microsoft.com/office/drawing/2014/main" id="{19F99340-2DD3-2249-846E-6E582870E595}"/>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3" name="TextBox 2">
            <a:extLst>
              <a:ext uri="{FF2B5EF4-FFF2-40B4-BE49-F238E27FC236}">
                <a16:creationId xmlns:a16="http://schemas.microsoft.com/office/drawing/2014/main" id="{8EAFBBFA-765C-E123-3961-6519AB14CA57}"/>
              </a:ext>
            </a:extLst>
          </p:cNvPr>
          <p:cNvSpPr txBox="1"/>
          <p:nvPr/>
        </p:nvSpPr>
        <p:spPr>
          <a:xfrm>
            <a:off x="973526" y="1751015"/>
            <a:ext cx="5002732" cy="2123658"/>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D4775B"/>
                </a:solidFill>
              </a:rPr>
              <a:t>Most are from Queens</a:t>
            </a:r>
          </a:p>
          <a:p>
            <a:endParaRPr lang="en-US" sz="1200" b="1" dirty="0">
              <a:solidFill>
                <a:srgbClr val="D4775B"/>
              </a:solidFill>
            </a:endParaRPr>
          </a:p>
          <a:p>
            <a:pPr marL="285750" indent="-285750">
              <a:buFont typeface="Arial" panose="020B0604020202020204" pitchFamily="34" charset="0"/>
              <a:buChar char="•"/>
            </a:pPr>
            <a:r>
              <a:rPr lang="en-US" sz="2400" b="1" dirty="0">
                <a:solidFill>
                  <a:srgbClr val="D4775B"/>
                </a:solidFill>
              </a:rPr>
              <a:t>Many are looking for community</a:t>
            </a:r>
          </a:p>
          <a:p>
            <a:endParaRPr lang="en-US" sz="800" dirty="0">
              <a:solidFill>
                <a:srgbClr val="D4775B"/>
              </a:solidFill>
            </a:endParaRPr>
          </a:p>
          <a:p>
            <a:endParaRPr lang="en-US" sz="800" dirty="0">
              <a:solidFill>
                <a:srgbClr val="D4775B"/>
              </a:solidFill>
            </a:endParaRPr>
          </a:p>
          <a:p>
            <a:endParaRPr lang="en-US" sz="800" dirty="0">
              <a:solidFill>
                <a:srgbClr val="D4775B"/>
              </a:solidFill>
            </a:endParaRPr>
          </a:p>
          <a:p>
            <a:r>
              <a:rPr lang="en-US" sz="2400" dirty="0">
                <a:solidFill>
                  <a:srgbClr val="2C548F"/>
                </a:solidFill>
              </a:rPr>
              <a:t>What has been the best part of your experience at QC so far?</a:t>
            </a:r>
          </a:p>
        </p:txBody>
      </p:sp>
      <p:graphicFrame>
        <p:nvGraphicFramePr>
          <p:cNvPr id="2" name="Chart 1">
            <a:extLst>
              <a:ext uri="{FF2B5EF4-FFF2-40B4-BE49-F238E27FC236}">
                <a16:creationId xmlns:a16="http://schemas.microsoft.com/office/drawing/2014/main" id="{D204256A-E49A-D7AA-C269-66858E483560}"/>
              </a:ext>
            </a:extLst>
          </p:cNvPr>
          <p:cNvGraphicFramePr>
            <a:graphicFrameLocks/>
          </p:cNvGraphicFramePr>
          <p:nvPr>
            <p:extLst>
              <p:ext uri="{D42A27DB-BD31-4B8C-83A1-F6EECF244321}">
                <p14:modId xmlns:p14="http://schemas.microsoft.com/office/powerpoint/2010/main" val="309183574"/>
              </p:ext>
            </p:extLst>
          </p:nvPr>
        </p:nvGraphicFramePr>
        <p:xfrm>
          <a:off x="738665" y="3813118"/>
          <a:ext cx="5182725" cy="264477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3054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FB23666F-EEFB-2FC6-7730-8ED3A64D1EB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6B3593C-185C-A8D4-AA19-63CF017DC2AC}"/>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graphicFrame>
        <p:nvGraphicFramePr>
          <p:cNvPr id="2" name="Table 1">
            <a:extLst>
              <a:ext uri="{FF2B5EF4-FFF2-40B4-BE49-F238E27FC236}">
                <a16:creationId xmlns:a16="http://schemas.microsoft.com/office/drawing/2014/main" id="{2DE16660-0B37-0980-BC28-1361FD943BFE}"/>
              </a:ext>
            </a:extLst>
          </p:cNvPr>
          <p:cNvGraphicFramePr>
            <a:graphicFrameLocks noGrp="1"/>
          </p:cNvGraphicFramePr>
          <p:nvPr>
            <p:extLst>
              <p:ext uri="{D42A27DB-BD31-4B8C-83A1-F6EECF244321}">
                <p14:modId xmlns:p14="http://schemas.microsoft.com/office/powerpoint/2010/main" val="1135531071"/>
              </p:ext>
            </p:extLst>
          </p:nvPr>
        </p:nvGraphicFramePr>
        <p:xfrm>
          <a:off x="1933265" y="2399431"/>
          <a:ext cx="8519771" cy="457200"/>
        </p:xfrm>
        <a:graphic>
          <a:graphicData uri="http://schemas.openxmlformats.org/drawingml/2006/table">
            <a:tbl>
              <a:tblPr firstRow="1" bandRow="1">
                <a:tableStyleId>{F5AB1C69-6EDB-4FF4-983F-18BD219EF322}</a:tableStyleId>
              </a:tblPr>
              <a:tblGrid>
                <a:gridCol w="4082524">
                  <a:extLst>
                    <a:ext uri="{9D8B030D-6E8A-4147-A177-3AD203B41FA5}">
                      <a16:colId xmlns:a16="http://schemas.microsoft.com/office/drawing/2014/main" val="2253183122"/>
                    </a:ext>
                  </a:extLst>
                </a:gridCol>
                <a:gridCol w="4437247">
                  <a:extLst>
                    <a:ext uri="{9D8B030D-6E8A-4147-A177-3AD203B41FA5}">
                      <a16:colId xmlns:a16="http://schemas.microsoft.com/office/drawing/2014/main" val="1134351123"/>
                    </a:ext>
                  </a:extLst>
                </a:gridCol>
              </a:tblGrid>
              <a:tr h="453072">
                <a:tc>
                  <a:txBody>
                    <a:bodyPr/>
                    <a:lstStyle/>
                    <a:p>
                      <a:r>
                        <a:rPr lang="en-US" sz="2400" b="0" dirty="0"/>
                        <a:t>2014</a:t>
                      </a:r>
                    </a:p>
                  </a:txBody>
                  <a:tcPr>
                    <a:lnL w="12700" cmpd="sng">
                      <a:noFill/>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accent3">
                        <a:alpha val="66000"/>
                      </a:schemeClr>
                    </a:solidFill>
                  </a:tcPr>
                </a:tc>
                <a:tc>
                  <a:txBody>
                    <a:bodyPr/>
                    <a:lstStyle/>
                    <a:p>
                      <a:r>
                        <a:rPr lang="en-US" sz="2400" dirty="0"/>
                        <a:t>2024</a:t>
                      </a:r>
                    </a:p>
                  </a:txBody>
                  <a:tcPr>
                    <a:lnL w="28575"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accent3">
                        <a:alpha val="66000"/>
                      </a:schemeClr>
                    </a:solidFill>
                  </a:tcPr>
                </a:tc>
                <a:extLst>
                  <a:ext uri="{0D108BD9-81ED-4DB2-BD59-A6C34878D82A}">
                    <a16:rowId xmlns:a16="http://schemas.microsoft.com/office/drawing/2014/main" val="2610550789"/>
                  </a:ext>
                </a:extLst>
              </a:tr>
            </a:tbl>
          </a:graphicData>
        </a:graphic>
      </p:graphicFrame>
      <p:pic>
        <p:nvPicPr>
          <p:cNvPr id="3" name="Picture 2" descr="A graph of different colored squares&#10;&#10;AI-generated content may be incorrect.">
            <a:extLst>
              <a:ext uri="{FF2B5EF4-FFF2-40B4-BE49-F238E27FC236}">
                <a16:creationId xmlns:a16="http://schemas.microsoft.com/office/drawing/2014/main" id="{09FAB7C6-35CD-3CBE-B798-2D6E310EBBA1}"/>
              </a:ext>
            </a:extLst>
          </p:cNvPr>
          <p:cNvPicPr>
            <a:picLocks noChangeAspect="1"/>
          </p:cNvPicPr>
          <p:nvPr/>
        </p:nvPicPr>
        <p:blipFill>
          <a:blip r:embed="rId3"/>
          <a:srcRect l="1505" t="967" b="-1"/>
          <a:stretch>
            <a:fillRect/>
          </a:stretch>
        </p:blipFill>
        <p:spPr>
          <a:xfrm>
            <a:off x="1933265" y="2856631"/>
            <a:ext cx="3595406" cy="3527238"/>
          </a:xfrm>
          <a:prstGeom prst="rect">
            <a:avLst/>
          </a:prstGeom>
        </p:spPr>
      </p:pic>
      <p:pic>
        <p:nvPicPr>
          <p:cNvPr id="6" name="Picture 5" descr="A graph of different colored squares&#10;&#10;AI-generated content may be incorrect.">
            <a:extLst>
              <a:ext uri="{FF2B5EF4-FFF2-40B4-BE49-F238E27FC236}">
                <a16:creationId xmlns:a16="http://schemas.microsoft.com/office/drawing/2014/main" id="{5F518E63-4E38-2336-8473-72232B250E4A}"/>
              </a:ext>
            </a:extLst>
          </p:cNvPr>
          <p:cNvPicPr>
            <a:picLocks noChangeAspect="1"/>
          </p:cNvPicPr>
          <p:nvPr/>
        </p:nvPicPr>
        <p:blipFill>
          <a:blip r:embed="rId4"/>
          <a:srcRect b="1783"/>
          <a:stretch>
            <a:fillRect/>
          </a:stretch>
        </p:blipFill>
        <p:spPr>
          <a:xfrm>
            <a:off x="6041037" y="2856631"/>
            <a:ext cx="3650369" cy="3527238"/>
          </a:xfrm>
          <a:prstGeom prst="rect">
            <a:avLst/>
          </a:prstGeom>
        </p:spPr>
      </p:pic>
      <p:sp>
        <p:nvSpPr>
          <p:cNvPr id="7" name="TextBox 6">
            <a:extLst>
              <a:ext uri="{FF2B5EF4-FFF2-40B4-BE49-F238E27FC236}">
                <a16:creationId xmlns:a16="http://schemas.microsoft.com/office/drawing/2014/main" id="{8A9B9C1F-4F2B-0BAD-57E0-D052DA048A20}"/>
              </a:ext>
            </a:extLst>
          </p:cNvPr>
          <p:cNvSpPr txBox="1"/>
          <p:nvPr/>
        </p:nvSpPr>
        <p:spPr>
          <a:xfrm>
            <a:off x="973525" y="1751015"/>
            <a:ext cx="8786380"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come from racial/ethnic minority communities  </a:t>
            </a:r>
            <a:r>
              <a:rPr lang="en-US" sz="2400" dirty="0">
                <a:solidFill>
                  <a:srgbClr val="D4775B"/>
                </a:solidFill>
              </a:rPr>
              <a:t>(~78%)</a:t>
            </a:r>
          </a:p>
        </p:txBody>
      </p:sp>
      <p:sp>
        <p:nvSpPr>
          <p:cNvPr id="8" name="TextBox 7">
            <a:extLst>
              <a:ext uri="{FF2B5EF4-FFF2-40B4-BE49-F238E27FC236}">
                <a16:creationId xmlns:a16="http://schemas.microsoft.com/office/drawing/2014/main" id="{BAB0A8B3-62A4-3310-E025-993D9B3853C6}"/>
              </a:ext>
            </a:extLst>
          </p:cNvPr>
          <p:cNvSpPr txBox="1"/>
          <p:nvPr/>
        </p:nvSpPr>
        <p:spPr>
          <a:xfrm>
            <a:off x="2088898" y="6457890"/>
            <a:ext cx="3639266" cy="400110"/>
          </a:xfrm>
          <a:prstGeom prst="rect">
            <a:avLst/>
          </a:prstGeom>
          <a:noFill/>
        </p:spPr>
        <p:txBody>
          <a:bodyPr wrap="none" rtlCol="0">
            <a:spAutoFit/>
          </a:bodyPr>
          <a:lstStyle/>
          <a:p>
            <a:r>
              <a:rPr lang="en-US" sz="2000" dirty="0">
                <a:solidFill>
                  <a:schemeClr val="bg1">
                    <a:lumMod val="65000"/>
                  </a:schemeClr>
                </a:solidFill>
              </a:rPr>
              <a:t>Queens College Student Profile</a:t>
            </a:r>
          </a:p>
        </p:txBody>
      </p:sp>
      <p:sp>
        <p:nvSpPr>
          <p:cNvPr id="5" name="TextBox 4">
            <a:extLst>
              <a:ext uri="{FF2B5EF4-FFF2-40B4-BE49-F238E27FC236}">
                <a16:creationId xmlns:a16="http://schemas.microsoft.com/office/drawing/2014/main" id="{010CB754-706E-D9D5-0ED8-AC68DCA48E37}"/>
              </a:ext>
            </a:extLst>
          </p:cNvPr>
          <p:cNvSpPr txBox="1"/>
          <p:nvPr/>
        </p:nvSpPr>
        <p:spPr>
          <a:xfrm>
            <a:off x="9748596" y="2856631"/>
            <a:ext cx="1020278" cy="3473130"/>
          </a:xfrm>
          <a:prstGeom prst="rect">
            <a:avLst/>
          </a:prstGeom>
          <a:noFill/>
        </p:spPr>
        <p:txBody>
          <a:bodyPr wrap="square" rtlCol="0">
            <a:spAutoFit/>
          </a:bodyPr>
          <a:lstStyle/>
          <a:p>
            <a:pPr>
              <a:lnSpc>
                <a:spcPct val="200000"/>
              </a:lnSpc>
            </a:pPr>
            <a:r>
              <a:rPr lang="en-US" sz="1600" dirty="0">
                <a:solidFill>
                  <a:srgbClr val="368D90"/>
                </a:solidFill>
              </a:rPr>
              <a:t>+0.1%</a:t>
            </a:r>
          </a:p>
          <a:p>
            <a:pPr>
              <a:lnSpc>
                <a:spcPct val="200000"/>
              </a:lnSpc>
            </a:pPr>
            <a:r>
              <a:rPr lang="en-US" sz="1600" dirty="0">
                <a:solidFill>
                  <a:srgbClr val="368D90"/>
                </a:solidFill>
              </a:rPr>
              <a:t>+6.0%</a:t>
            </a:r>
          </a:p>
          <a:p>
            <a:pPr>
              <a:lnSpc>
                <a:spcPct val="200000"/>
              </a:lnSpc>
            </a:pPr>
            <a:r>
              <a:rPr lang="en-US" sz="1600" dirty="0">
                <a:solidFill>
                  <a:srgbClr val="368D90"/>
                </a:solidFill>
              </a:rPr>
              <a:t>+1.8%</a:t>
            </a:r>
          </a:p>
          <a:p>
            <a:pPr>
              <a:lnSpc>
                <a:spcPct val="200000"/>
              </a:lnSpc>
            </a:pPr>
            <a:r>
              <a:rPr lang="en-US" sz="1600" dirty="0">
                <a:solidFill>
                  <a:srgbClr val="368D90"/>
                </a:solidFill>
              </a:rPr>
              <a:t>+2.0%</a:t>
            </a:r>
          </a:p>
          <a:p>
            <a:pPr>
              <a:lnSpc>
                <a:spcPct val="200000"/>
              </a:lnSpc>
            </a:pPr>
            <a:r>
              <a:rPr lang="en-US" sz="1600" dirty="0">
                <a:solidFill>
                  <a:srgbClr val="EB8365"/>
                </a:solidFill>
              </a:rPr>
              <a:t>-13.4%</a:t>
            </a:r>
          </a:p>
          <a:p>
            <a:pPr>
              <a:lnSpc>
                <a:spcPct val="200000"/>
              </a:lnSpc>
            </a:pPr>
            <a:r>
              <a:rPr lang="en-US" sz="1600" dirty="0">
                <a:solidFill>
                  <a:srgbClr val="368D90"/>
                </a:solidFill>
              </a:rPr>
              <a:t>+1.9%</a:t>
            </a:r>
          </a:p>
          <a:p>
            <a:pPr>
              <a:lnSpc>
                <a:spcPct val="200000"/>
              </a:lnSpc>
            </a:pPr>
            <a:r>
              <a:rPr lang="en-US" sz="1600" dirty="0">
                <a:solidFill>
                  <a:srgbClr val="368D90"/>
                </a:solidFill>
              </a:rPr>
              <a:t>+1.6%</a:t>
            </a:r>
            <a:endParaRPr lang="en-US" dirty="0">
              <a:solidFill>
                <a:srgbClr val="368D90"/>
              </a:solidFill>
            </a:endParaRPr>
          </a:p>
        </p:txBody>
      </p:sp>
    </p:spTree>
    <p:extLst>
      <p:ext uri="{BB962C8B-B14F-4D97-AF65-F5344CB8AC3E}">
        <p14:creationId xmlns:p14="http://schemas.microsoft.com/office/powerpoint/2010/main" val="252980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17729B74-6BCD-9955-F2FE-35117925D9D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F8552D7-1948-6A30-70A2-932AADC03DCB}"/>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8" name="TextBox 7">
            <a:extLst>
              <a:ext uri="{FF2B5EF4-FFF2-40B4-BE49-F238E27FC236}">
                <a16:creationId xmlns:a16="http://schemas.microsoft.com/office/drawing/2014/main" id="{DF69CBC4-B3BB-2CFE-CB72-832F5BB325B5}"/>
              </a:ext>
            </a:extLst>
          </p:cNvPr>
          <p:cNvSpPr txBox="1"/>
          <p:nvPr/>
        </p:nvSpPr>
        <p:spPr>
          <a:xfrm>
            <a:off x="4756752" y="6500930"/>
            <a:ext cx="1803699" cy="369332"/>
          </a:xfrm>
          <a:prstGeom prst="rect">
            <a:avLst/>
          </a:prstGeom>
          <a:noFill/>
        </p:spPr>
        <p:txBody>
          <a:bodyPr wrap="none" rtlCol="0">
            <a:spAutoFit/>
          </a:bodyPr>
          <a:lstStyle/>
          <a:p>
            <a:r>
              <a:rPr lang="en-US" dirty="0">
                <a:solidFill>
                  <a:schemeClr val="bg1">
                    <a:lumMod val="65000"/>
                  </a:schemeClr>
                </a:solidFill>
              </a:rPr>
              <a:t>US Census Data</a:t>
            </a:r>
          </a:p>
        </p:txBody>
      </p:sp>
      <p:sp>
        <p:nvSpPr>
          <p:cNvPr id="11" name="TextBox 10">
            <a:extLst>
              <a:ext uri="{FF2B5EF4-FFF2-40B4-BE49-F238E27FC236}">
                <a16:creationId xmlns:a16="http://schemas.microsoft.com/office/drawing/2014/main" id="{BFEB1230-672C-1C45-5CC6-19785ADD4A5C}"/>
              </a:ext>
            </a:extLst>
          </p:cNvPr>
          <p:cNvSpPr txBox="1"/>
          <p:nvPr/>
        </p:nvSpPr>
        <p:spPr>
          <a:xfrm>
            <a:off x="973525" y="1751015"/>
            <a:ext cx="3472575" cy="3139321"/>
          </a:xfrm>
          <a:prstGeom prst="rect">
            <a:avLst/>
          </a:prstGeom>
          <a:noFill/>
        </p:spPr>
        <p:txBody>
          <a:bodyPr wrap="square" rtlCol="0">
            <a:spAutoFit/>
          </a:bodyPr>
          <a:lstStyle/>
          <a:p>
            <a:r>
              <a:rPr lang="en-US" sz="2200" dirty="0">
                <a:solidFill>
                  <a:srgbClr val="D4775B"/>
                </a:solidFill>
              </a:rPr>
              <a:t>Between 2000 and 2022</a:t>
            </a:r>
          </a:p>
          <a:p>
            <a:endParaRPr lang="en-US" sz="2200" dirty="0">
              <a:solidFill>
                <a:srgbClr val="D4775B"/>
              </a:solidFill>
            </a:endParaRPr>
          </a:p>
          <a:p>
            <a:pPr marL="342900" indent="-342900">
              <a:buFont typeface="Arial" panose="020B0604020202020204" pitchFamily="34" charset="0"/>
              <a:buChar char="•"/>
            </a:pPr>
            <a:r>
              <a:rPr lang="en-US" sz="2200" dirty="0">
                <a:solidFill>
                  <a:srgbClr val="D4775B"/>
                </a:solidFill>
              </a:rPr>
              <a:t>the AAPI population in Queens increased by 8.7 percentage points,</a:t>
            </a:r>
          </a:p>
          <a:p>
            <a:pPr marL="342900" indent="-342900">
              <a:buFont typeface="Arial" panose="020B0604020202020204" pitchFamily="34" charset="0"/>
              <a:buChar char="•"/>
            </a:pPr>
            <a:endParaRPr lang="en-US" sz="2200" dirty="0">
              <a:solidFill>
                <a:srgbClr val="D4775B"/>
              </a:solidFill>
            </a:endParaRPr>
          </a:p>
          <a:p>
            <a:pPr marL="285750" indent="-285750">
              <a:buFont typeface="Arial" panose="020B0604020202020204" pitchFamily="34" charset="0"/>
              <a:buChar char="•"/>
            </a:pPr>
            <a:r>
              <a:rPr lang="en-US" sz="2200" dirty="0">
                <a:solidFill>
                  <a:srgbClr val="D4775B"/>
                </a:solidFill>
              </a:rPr>
              <a:t>the White population in Queens decreased by 10.2 percentage points.</a:t>
            </a:r>
          </a:p>
        </p:txBody>
      </p:sp>
      <p:pic>
        <p:nvPicPr>
          <p:cNvPr id="13" name="Picture 12" descr="A group of black text&#10;&#10;AI-generated content may be incorrect.">
            <a:extLst>
              <a:ext uri="{FF2B5EF4-FFF2-40B4-BE49-F238E27FC236}">
                <a16:creationId xmlns:a16="http://schemas.microsoft.com/office/drawing/2014/main" id="{9ABF141B-2610-B225-3C0C-BE494D47B860}"/>
              </a:ext>
            </a:extLst>
          </p:cNvPr>
          <p:cNvPicPr>
            <a:picLocks noChangeAspect="1"/>
          </p:cNvPicPr>
          <p:nvPr/>
        </p:nvPicPr>
        <p:blipFill>
          <a:blip r:embed="rId3">
            <a:alphaModFix amt="94000"/>
          </a:blip>
          <a:stretch>
            <a:fillRect/>
          </a:stretch>
        </p:blipFill>
        <p:spPr>
          <a:xfrm>
            <a:off x="4831080" y="5198942"/>
            <a:ext cx="7286592" cy="1320800"/>
          </a:xfrm>
          <a:prstGeom prst="rect">
            <a:avLst/>
          </a:prstGeom>
        </p:spPr>
      </p:pic>
      <p:pic>
        <p:nvPicPr>
          <p:cNvPr id="15" name="Picture 14" descr="A blue and pink pie chart&#10;&#10;AI-generated content may be incorrect.">
            <a:extLst>
              <a:ext uri="{FF2B5EF4-FFF2-40B4-BE49-F238E27FC236}">
                <a16:creationId xmlns:a16="http://schemas.microsoft.com/office/drawing/2014/main" id="{8884FBCB-2F76-0D06-53E1-DAF0F05BF1B9}"/>
              </a:ext>
            </a:extLst>
          </p:cNvPr>
          <p:cNvPicPr>
            <a:picLocks noChangeAspect="1"/>
          </p:cNvPicPr>
          <p:nvPr/>
        </p:nvPicPr>
        <p:blipFill>
          <a:blip r:embed="rId4">
            <a:alphaModFix amt="84000"/>
          </a:blip>
          <a:srcRect l="2156" r="1569"/>
          <a:stretch>
            <a:fillRect/>
          </a:stretch>
        </p:blipFill>
        <p:spPr>
          <a:xfrm>
            <a:off x="4831080" y="1658012"/>
            <a:ext cx="7360920" cy="3572004"/>
          </a:xfrm>
          <a:prstGeom prst="rect">
            <a:avLst/>
          </a:prstGeom>
        </p:spPr>
      </p:pic>
      <p:sp>
        <p:nvSpPr>
          <p:cNvPr id="18" name="TextBox 17">
            <a:extLst>
              <a:ext uri="{FF2B5EF4-FFF2-40B4-BE49-F238E27FC236}">
                <a16:creationId xmlns:a16="http://schemas.microsoft.com/office/drawing/2014/main" id="{AD0A4275-FCEC-2739-E297-854ACF5D5E85}"/>
              </a:ext>
            </a:extLst>
          </p:cNvPr>
          <p:cNvSpPr txBox="1"/>
          <p:nvPr/>
        </p:nvSpPr>
        <p:spPr>
          <a:xfrm>
            <a:off x="5955780" y="1257902"/>
            <a:ext cx="6236220" cy="400110"/>
          </a:xfrm>
          <a:prstGeom prst="rect">
            <a:avLst/>
          </a:prstGeom>
          <a:noFill/>
        </p:spPr>
        <p:txBody>
          <a:bodyPr wrap="square" rtlCol="0">
            <a:spAutoFit/>
          </a:bodyPr>
          <a:lstStyle/>
          <a:p>
            <a:pPr algn="ctr"/>
            <a:r>
              <a:rPr lang="en-US" sz="2000" dirty="0">
                <a:solidFill>
                  <a:schemeClr val="tx1">
                    <a:lumMod val="50000"/>
                    <a:lumOff val="50000"/>
                  </a:schemeClr>
                </a:solidFill>
              </a:rPr>
              <a:t>Racial / Ethnic Makeup of Queens County Over Time</a:t>
            </a:r>
          </a:p>
        </p:txBody>
      </p:sp>
      <p:sp>
        <p:nvSpPr>
          <p:cNvPr id="2" name="TextBox 1">
            <a:extLst>
              <a:ext uri="{FF2B5EF4-FFF2-40B4-BE49-F238E27FC236}">
                <a16:creationId xmlns:a16="http://schemas.microsoft.com/office/drawing/2014/main" id="{2F5DE7D3-197F-6A9C-6D45-85AEF32D7C6B}"/>
              </a:ext>
            </a:extLst>
          </p:cNvPr>
          <p:cNvSpPr txBox="1"/>
          <p:nvPr/>
        </p:nvSpPr>
        <p:spPr>
          <a:xfrm>
            <a:off x="5285041" y="2726250"/>
            <a:ext cx="593558" cy="338554"/>
          </a:xfrm>
          <a:prstGeom prst="rect">
            <a:avLst/>
          </a:prstGeom>
          <a:solidFill>
            <a:srgbClr val="EA4FA3"/>
          </a:solidFill>
        </p:spPr>
        <p:txBody>
          <a:bodyPr wrap="square" rtlCol="0">
            <a:spAutoFit/>
          </a:bodyPr>
          <a:lstStyle/>
          <a:p>
            <a:r>
              <a:rPr lang="en-US" sz="1600" b="1" dirty="0">
                <a:solidFill>
                  <a:schemeClr val="bg1"/>
                </a:solidFill>
              </a:rPr>
              <a:t>34%</a:t>
            </a:r>
          </a:p>
        </p:txBody>
      </p:sp>
      <p:sp>
        <p:nvSpPr>
          <p:cNvPr id="3" name="TextBox 2">
            <a:extLst>
              <a:ext uri="{FF2B5EF4-FFF2-40B4-BE49-F238E27FC236}">
                <a16:creationId xmlns:a16="http://schemas.microsoft.com/office/drawing/2014/main" id="{5E4A2550-1036-28BB-A816-512A17232EFF}"/>
              </a:ext>
            </a:extLst>
          </p:cNvPr>
          <p:cNvSpPr txBox="1"/>
          <p:nvPr/>
        </p:nvSpPr>
        <p:spPr>
          <a:xfrm>
            <a:off x="9201919" y="2387696"/>
            <a:ext cx="593558" cy="338554"/>
          </a:xfrm>
          <a:prstGeom prst="rect">
            <a:avLst/>
          </a:prstGeom>
          <a:solidFill>
            <a:srgbClr val="EA4FA3"/>
          </a:solidFill>
        </p:spPr>
        <p:txBody>
          <a:bodyPr wrap="square" rtlCol="0">
            <a:spAutoFit/>
          </a:bodyPr>
          <a:lstStyle/>
          <a:p>
            <a:r>
              <a:rPr lang="en-US" sz="1600" b="1" dirty="0">
                <a:solidFill>
                  <a:schemeClr val="bg1"/>
                </a:solidFill>
              </a:rPr>
              <a:t>24%</a:t>
            </a:r>
          </a:p>
        </p:txBody>
      </p:sp>
      <p:sp>
        <p:nvSpPr>
          <p:cNvPr id="5" name="TextBox 4">
            <a:extLst>
              <a:ext uri="{FF2B5EF4-FFF2-40B4-BE49-F238E27FC236}">
                <a16:creationId xmlns:a16="http://schemas.microsoft.com/office/drawing/2014/main" id="{A7BBA22F-177C-C967-77F9-DE20BC8F71CF}"/>
              </a:ext>
            </a:extLst>
          </p:cNvPr>
          <p:cNvSpPr txBox="1"/>
          <p:nvPr/>
        </p:nvSpPr>
        <p:spPr>
          <a:xfrm>
            <a:off x="6958461" y="2273565"/>
            <a:ext cx="593558" cy="338554"/>
          </a:xfrm>
          <a:prstGeom prst="rect">
            <a:avLst/>
          </a:prstGeom>
          <a:solidFill>
            <a:srgbClr val="41A186"/>
          </a:solidFill>
        </p:spPr>
        <p:txBody>
          <a:bodyPr wrap="square" rtlCol="0">
            <a:spAutoFit/>
          </a:bodyPr>
          <a:lstStyle/>
          <a:p>
            <a:r>
              <a:rPr lang="en-US" sz="1600" b="1" dirty="0">
                <a:solidFill>
                  <a:schemeClr val="bg1"/>
                </a:solidFill>
              </a:rPr>
              <a:t>20%</a:t>
            </a:r>
          </a:p>
        </p:txBody>
      </p:sp>
      <p:sp>
        <p:nvSpPr>
          <p:cNvPr id="6" name="TextBox 5">
            <a:extLst>
              <a:ext uri="{FF2B5EF4-FFF2-40B4-BE49-F238E27FC236}">
                <a16:creationId xmlns:a16="http://schemas.microsoft.com/office/drawing/2014/main" id="{DEE5E028-5D38-C417-25EF-8106D66754B2}"/>
              </a:ext>
            </a:extLst>
          </p:cNvPr>
          <p:cNvSpPr txBox="1"/>
          <p:nvPr/>
        </p:nvSpPr>
        <p:spPr>
          <a:xfrm>
            <a:off x="11053469" y="2476241"/>
            <a:ext cx="593558" cy="338554"/>
          </a:xfrm>
          <a:prstGeom prst="rect">
            <a:avLst/>
          </a:prstGeom>
          <a:solidFill>
            <a:srgbClr val="41A186"/>
          </a:solidFill>
        </p:spPr>
        <p:txBody>
          <a:bodyPr wrap="square" rtlCol="0">
            <a:spAutoFit/>
          </a:bodyPr>
          <a:lstStyle/>
          <a:p>
            <a:r>
              <a:rPr lang="en-US" sz="1600" b="1" dirty="0">
                <a:solidFill>
                  <a:schemeClr val="bg1"/>
                </a:solidFill>
              </a:rPr>
              <a:t>28%</a:t>
            </a:r>
          </a:p>
        </p:txBody>
      </p:sp>
      <p:sp>
        <p:nvSpPr>
          <p:cNvPr id="7" name="TextBox 6">
            <a:extLst>
              <a:ext uri="{FF2B5EF4-FFF2-40B4-BE49-F238E27FC236}">
                <a16:creationId xmlns:a16="http://schemas.microsoft.com/office/drawing/2014/main" id="{6477E5FC-06AA-D115-73F5-554C3FAE5D38}"/>
              </a:ext>
            </a:extLst>
          </p:cNvPr>
          <p:cNvSpPr txBox="1"/>
          <p:nvPr/>
        </p:nvSpPr>
        <p:spPr>
          <a:xfrm>
            <a:off x="6096000" y="4491056"/>
            <a:ext cx="593558" cy="338554"/>
          </a:xfrm>
          <a:prstGeom prst="rect">
            <a:avLst/>
          </a:prstGeom>
          <a:solidFill>
            <a:srgbClr val="2C548F"/>
          </a:solidFill>
        </p:spPr>
        <p:txBody>
          <a:bodyPr wrap="square" rtlCol="0">
            <a:spAutoFit/>
          </a:bodyPr>
          <a:lstStyle/>
          <a:p>
            <a:r>
              <a:rPr lang="en-US" sz="1600" b="1" dirty="0">
                <a:solidFill>
                  <a:schemeClr val="bg1"/>
                </a:solidFill>
              </a:rPr>
              <a:t>25%</a:t>
            </a:r>
          </a:p>
        </p:txBody>
      </p:sp>
      <p:sp>
        <p:nvSpPr>
          <p:cNvPr id="9" name="TextBox 8">
            <a:extLst>
              <a:ext uri="{FF2B5EF4-FFF2-40B4-BE49-F238E27FC236}">
                <a16:creationId xmlns:a16="http://schemas.microsoft.com/office/drawing/2014/main" id="{1E50E48F-8E43-F357-86CD-D00C29147741}"/>
              </a:ext>
            </a:extLst>
          </p:cNvPr>
          <p:cNvSpPr txBox="1"/>
          <p:nvPr/>
        </p:nvSpPr>
        <p:spPr>
          <a:xfrm>
            <a:off x="9454947" y="4321779"/>
            <a:ext cx="593558" cy="338554"/>
          </a:xfrm>
          <a:prstGeom prst="rect">
            <a:avLst/>
          </a:prstGeom>
          <a:solidFill>
            <a:srgbClr val="2C548F"/>
          </a:solidFill>
        </p:spPr>
        <p:txBody>
          <a:bodyPr wrap="square" rtlCol="0">
            <a:spAutoFit/>
          </a:bodyPr>
          <a:lstStyle/>
          <a:p>
            <a:r>
              <a:rPr lang="en-US" sz="1600" b="1" dirty="0">
                <a:solidFill>
                  <a:schemeClr val="bg1"/>
                </a:solidFill>
              </a:rPr>
              <a:t>28%</a:t>
            </a:r>
          </a:p>
        </p:txBody>
      </p:sp>
      <p:sp>
        <p:nvSpPr>
          <p:cNvPr id="10" name="TextBox 9">
            <a:extLst>
              <a:ext uri="{FF2B5EF4-FFF2-40B4-BE49-F238E27FC236}">
                <a16:creationId xmlns:a16="http://schemas.microsoft.com/office/drawing/2014/main" id="{10A3F4EA-4922-4D16-857F-9BBFAB42C212}"/>
              </a:ext>
            </a:extLst>
          </p:cNvPr>
          <p:cNvSpPr txBox="1"/>
          <p:nvPr/>
        </p:nvSpPr>
        <p:spPr>
          <a:xfrm>
            <a:off x="7518373" y="3589474"/>
            <a:ext cx="593558" cy="338554"/>
          </a:xfrm>
          <a:prstGeom prst="rect">
            <a:avLst/>
          </a:prstGeom>
          <a:solidFill>
            <a:srgbClr val="4FADE3"/>
          </a:solidFill>
        </p:spPr>
        <p:txBody>
          <a:bodyPr wrap="square" rtlCol="0">
            <a:spAutoFit/>
          </a:bodyPr>
          <a:lstStyle/>
          <a:p>
            <a:r>
              <a:rPr lang="en-US" sz="1600" b="1" dirty="0">
                <a:solidFill>
                  <a:schemeClr val="bg1"/>
                </a:solidFill>
              </a:rPr>
              <a:t>20%</a:t>
            </a:r>
          </a:p>
        </p:txBody>
      </p:sp>
      <p:sp>
        <p:nvSpPr>
          <p:cNvPr id="12" name="TextBox 11">
            <a:extLst>
              <a:ext uri="{FF2B5EF4-FFF2-40B4-BE49-F238E27FC236}">
                <a16:creationId xmlns:a16="http://schemas.microsoft.com/office/drawing/2014/main" id="{5BCE444B-B118-1B41-A6C7-C800402AFA57}"/>
              </a:ext>
            </a:extLst>
          </p:cNvPr>
          <p:cNvSpPr txBox="1"/>
          <p:nvPr/>
        </p:nvSpPr>
        <p:spPr>
          <a:xfrm>
            <a:off x="10947665" y="4130704"/>
            <a:ext cx="593558" cy="338554"/>
          </a:xfrm>
          <a:prstGeom prst="rect">
            <a:avLst/>
          </a:prstGeom>
          <a:solidFill>
            <a:srgbClr val="4FADE3"/>
          </a:solidFill>
        </p:spPr>
        <p:txBody>
          <a:bodyPr wrap="square" rtlCol="0">
            <a:spAutoFit/>
          </a:bodyPr>
          <a:lstStyle/>
          <a:p>
            <a:r>
              <a:rPr lang="en-US" sz="1600" b="1" dirty="0">
                <a:solidFill>
                  <a:schemeClr val="bg1"/>
                </a:solidFill>
              </a:rPr>
              <a:t>18%</a:t>
            </a:r>
          </a:p>
        </p:txBody>
      </p:sp>
    </p:spTree>
    <p:extLst>
      <p:ext uri="{BB962C8B-B14F-4D97-AF65-F5344CB8AC3E}">
        <p14:creationId xmlns:p14="http://schemas.microsoft.com/office/powerpoint/2010/main" val="598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2F801969-3C73-8AD7-1491-47B148688C6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09C2FA9-29B5-66BE-E408-9174DF06E398}"/>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7" name="TextBox 6">
            <a:extLst>
              <a:ext uri="{FF2B5EF4-FFF2-40B4-BE49-F238E27FC236}">
                <a16:creationId xmlns:a16="http://schemas.microsoft.com/office/drawing/2014/main" id="{32103488-0BA1-8CFE-0A34-2F7D09B50A17}"/>
              </a:ext>
            </a:extLst>
          </p:cNvPr>
          <p:cNvSpPr txBox="1"/>
          <p:nvPr/>
        </p:nvSpPr>
        <p:spPr>
          <a:xfrm>
            <a:off x="3158080" y="6491984"/>
            <a:ext cx="5875839" cy="400110"/>
          </a:xfrm>
          <a:prstGeom prst="rect">
            <a:avLst/>
          </a:prstGeom>
          <a:noFill/>
        </p:spPr>
        <p:txBody>
          <a:bodyPr wrap="none" rtlCol="0">
            <a:spAutoFit/>
          </a:bodyPr>
          <a:lstStyle/>
          <a:p>
            <a:r>
              <a:rPr lang="en-US" sz="2000" dirty="0">
                <a:solidFill>
                  <a:schemeClr val="bg1">
                    <a:lumMod val="65000"/>
                  </a:schemeClr>
                </a:solidFill>
              </a:rPr>
              <a:t>2022 Academic Writing Survey (W courses), RR = 9%</a:t>
            </a:r>
          </a:p>
        </p:txBody>
      </p:sp>
      <p:sp>
        <p:nvSpPr>
          <p:cNvPr id="8" name="TextBox 7">
            <a:extLst>
              <a:ext uri="{FF2B5EF4-FFF2-40B4-BE49-F238E27FC236}">
                <a16:creationId xmlns:a16="http://schemas.microsoft.com/office/drawing/2014/main" id="{0F5C3C51-C330-0746-0CBC-B59F8C5FF38E}"/>
              </a:ext>
            </a:extLst>
          </p:cNvPr>
          <p:cNvSpPr txBox="1"/>
          <p:nvPr/>
        </p:nvSpPr>
        <p:spPr>
          <a:xfrm>
            <a:off x="973525" y="1751015"/>
            <a:ext cx="4484305"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are multilingual  </a:t>
            </a:r>
            <a:r>
              <a:rPr lang="en-US" sz="2400" dirty="0">
                <a:solidFill>
                  <a:srgbClr val="D4775B"/>
                </a:solidFill>
              </a:rPr>
              <a:t>(~68%)</a:t>
            </a:r>
          </a:p>
        </p:txBody>
      </p:sp>
      <p:sp>
        <p:nvSpPr>
          <p:cNvPr id="9" name="TextBox 8">
            <a:extLst>
              <a:ext uri="{FF2B5EF4-FFF2-40B4-BE49-F238E27FC236}">
                <a16:creationId xmlns:a16="http://schemas.microsoft.com/office/drawing/2014/main" id="{4965915A-9770-1827-BCF2-02428DE9CD36}"/>
              </a:ext>
            </a:extLst>
          </p:cNvPr>
          <p:cNvSpPr txBox="1"/>
          <p:nvPr/>
        </p:nvSpPr>
        <p:spPr>
          <a:xfrm>
            <a:off x="3009418" y="2752943"/>
            <a:ext cx="2082749" cy="1477328"/>
          </a:xfrm>
          <a:prstGeom prst="rect">
            <a:avLst/>
          </a:prstGeom>
          <a:noFill/>
        </p:spPr>
        <p:txBody>
          <a:bodyPr wrap="square" rtlCol="0">
            <a:spAutoFit/>
          </a:bodyPr>
          <a:lstStyle/>
          <a:p>
            <a:endParaRPr lang="en-US" b="1" dirty="0">
              <a:solidFill>
                <a:srgbClr val="AE45D5"/>
              </a:solidFill>
            </a:endParaRPr>
          </a:p>
          <a:p>
            <a:pPr algn="ctr"/>
            <a:r>
              <a:rPr lang="en-US" dirty="0">
                <a:solidFill>
                  <a:srgbClr val="AE45D5"/>
                </a:solidFill>
              </a:rPr>
              <a:t>Grew up speaking </a:t>
            </a:r>
            <a:r>
              <a:rPr lang="en-US" b="1" dirty="0">
                <a:solidFill>
                  <a:srgbClr val="AE45D5"/>
                </a:solidFill>
              </a:rPr>
              <a:t>ENGLISH ONLY</a:t>
            </a:r>
          </a:p>
          <a:p>
            <a:pPr algn="ctr"/>
            <a:r>
              <a:rPr lang="en-US" b="1" dirty="0">
                <a:solidFill>
                  <a:srgbClr val="AE45D5"/>
                </a:solidFill>
              </a:rPr>
              <a:t>32%</a:t>
            </a:r>
          </a:p>
          <a:p>
            <a:endParaRPr lang="en-US" b="1" dirty="0">
              <a:solidFill>
                <a:srgbClr val="AE45D5"/>
              </a:solidFill>
            </a:endParaRPr>
          </a:p>
        </p:txBody>
      </p:sp>
      <p:sp>
        <p:nvSpPr>
          <p:cNvPr id="10" name="TextBox 9">
            <a:extLst>
              <a:ext uri="{FF2B5EF4-FFF2-40B4-BE49-F238E27FC236}">
                <a16:creationId xmlns:a16="http://schemas.microsoft.com/office/drawing/2014/main" id="{F9B84243-F4AF-E673-224A-0EE85D4DE4DD}"/>
              </a:ext>
            </a:extLst>
          </p:cNvPr>
          <p:cNvSpPr txBox="1"/>
          <p:nvPr/>
        </p:nvSpPr>
        <p:spPr>
          <a:xfrm>
            <a:off x="6929966" y="2255479"/>
            <a:ext cx="2236331" cy="1477328"/>
          </a:xfrm>
          <a:prstGeom prst="rect">
            <a:avLst/>
          </a:prstGeom>
          <a:noFill/>
        </p:spPr>
        <p:txBody>
          <a:bodyPr wrap="square" rtlCol="0">
            <a:spAutoFit/>
          </a:bodyPr>
          <a:lstStyle/>
          <a:p>
            <a:endParaRPr lang="en-US" b="1" dirty="0">
              <a:solidFill>
                <a:srgbClr val="368D90"/>
              </a:solidFill>
            </a:endParaRPr>
          </a:p>
          <a:p>
            <a:pPr algn="ctr"/>
            <a:r>
              <a:rPr lang="en-US" dirty="0">
                <a:solidFill>
                  <a:srgbClr val="368D90"/>
                </a:solidFill>
              </a:rPr>
              <a:t>Grew up speaking</a:t>
            </a:r>
          </a:p>
          <a:p>
            <a:pPr algn="ctr"/>
            <a:r>
              <a:rPr lang="en-US" b="1" dirty="0">
                <a:solidFill>
                  <a:srgbClr val="368D90"/>
                </a:solidFill>
              </a:rPr>
              <a:t>NO ENGLISH</a:t>
            </a:r>
          </a:p>
          <a:p>
            <a:pPr algn="ctr"/>
            <a:r>
              <a:rPr lang="en-US" b="1" dirty="0">
                <a:solidFill>
                  <a:srgbClr val="368D90"/>
                </a:solidFill>
              </a:rPr>
              <a:t>24%</a:t>
            </a:r>
          </a:p>
          <a:p>
            <a:endParaRPr lang="en-US" b="1" dirty="0">
              <a:solidFill>
                <a:srgbClr val="368D90"/>
              </a:solidFill>
            </a:endParaRPr>
          </a:p>
        </p:txBody>
      </p:sp>
      <p:sp>
        <p:nvSpPr>
          <p:cNvPr id="11" name="TextBox 10">
            <a:extLst>
              <a:ext uri="{FF2B5EF4-FFF2-40B4-BE49-F238E27FC236}">
                <a16:creationId xmlns:a16="http://schemas.microsoft.com/office/drawing/2014/main" id="{31C64305-D3E4-F792-24BC-6F604E7516CB}"/>
              </a:ext>
            </a:extLst>
          </p:cNvPr>
          <p:cNvSpPr txBox="1"/>
          <p:nvPr/>
        </p:nvSpPr>
        <p:spPr>
          <a:xfrm>
            <a:off x="7254652" y="4719980"/>
            <a:ext cx="2236331" cy="923330"/>
          </a:xfrm>
          <a:prstGeom prst="rect">
            <a:avLst/>
          </a:prstGeom>
          <a:noFill/>
        </p:spPr>
        <p:txBody>
          <a:bodyPr wrap="square" rtlCol="0">
            <a:spAutoFit/>
          </a:bodyPr>
          <a:lstStyle/>
          <a:p>
            <a:pPr algn="ctr"/>
            <a:r>
              <a:rPr lang="en-US" b="1" dirty="0">
                <a:solidFill>
                  <a:srgbClr val="D4775B"/>
                </a:solidFill>
              </a:rPr>
              <a:t>  </a:t>
            </a:r>
            <a:r>
              <a:rPr lang="en-US" dirty="0">
                <a:solidFill>
                  <a:srgbClr val="D4775B"/>
                </a:solidFill>
              </a:rPr>
              <a:t>Grew up speaking</a:t>
            </a:r>
          </a:p>
          <a:p>
            <a:pPr algn="ctr"/>
            <a:r>
              <a:rPr lang="en-US" b="1" dirty="0">
                <a:solidFill>
                  <a:srgbClr val="D4775B"/>
                </a:solidFill>
              </a:rPr>
              <a:t>ENGLISH PLUS</a:t>
            </a:r>
          </a:p>
          <a:p>
            <a:pPr algn="ctr"/>
            <a:r>
              <a:rPr lang="en-US" b="1" dirty="0">
                <a:solidFill>
                  <a:srgbClr val="D4775B"/>
                </a:solidFill>
              </a:rPr>
              <a:t>44%</a:t>
            </a:r>
          </a:p>
        </p:txBody>
      </p:sp>
      <p:graphicFrame>
        <p:nvGraphicFramePr>
          <p:cNvPr id="12" name="Chart 11">
            <a:extLst>
              <a:ext uri="{FF2B5EF4-FFF2-40B4-BE49-F238E27FC236}">
                <a16:creationId xmlns:a16="http://schemas.microsoft.com/office/drawing/2014/main" id="{A08F4F9B-EE35-EEA7-412B-F4E1859AFC7F}"/>
              </a:ext>
            </a:extLst>
          </p:cNvPr>
          <p:cNvGraphicFramePr>
            <a:graphicFrameLocks/>
          </p:cNvGraphicFramePr>
          <p:nvPr>
            <p:extLst>
              <p:ext uri="{D42A27DB-BD31-4B8C-83A1-F6EECF244321}">
                <p14:modId xmlns:p14="http://schemas.microsoft.com/office/powerpoint/2010/main" val="4244107722"/>
              </p:ext>
            </p:extLst>
          </p:nvPr>
        </p:nvGraphicFramePr>
        <p:xfrm>
          <a:off x="3776870" y="2508359"/>
          <a:ext cx="4930971" cy="29968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7810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95000">
              <a:srgbClr val="EDFCFF"/>
            </a:gs>
            <a:gs pos="97000">
              <a:srgbClr val="E7F0F7"/>
            </a:gs>
            <a:gs pos="100000">
              <a:srgbClr val="E7F0F7"/>
            </a:gs>
          </a:gsLst>
          <a:lin ang="5400000" scaled="1"/>
        </a:gradFill>
        <a:effectLst/>
      </p:bgPr>
    </p:bg>
    <p:spTree>
      <p:nvGrpSpPr>
        <p:cNvPr id="1" name="">
          <a:extLst>
            <a:ext uri="{FF2B5EF4-FFF2-40B4-BE49-F238E27FC236}">
              <a16:creationId xmlns:a16="http://schemas.microsoft.com/office/drawing/2014/main" id="{4FBF41D8-9880-6785-ACCE-6F08B88C9AA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0EFE703-11CE-2A3A-5A10-6BFCA06CBC91}"/>
              </a:ext>
            </a:extLst>
          </p:cNvPr>
          <p:cNvSpPr txBox="1"/>
          <p:nvPr/>
        </p:nvSpPr>
        <p:spPr>
          <a:xfrm>
            <a:off x="867507" y="439673"/>
            <a:ext cx="6404510" cy="1077218"/>
          </a:xfrm>
          <a:prstGeom prst="rect">
            <a:avLst/>
          </a:prstGeom>
          <a:noFill/>
        </p:spPr>
        <p:txBody>
          <a:bodyPr wrap="none" rtlCol="0">
            <a:spAutoFit/>
          </a:bodyPr>
          <a:lstStyle/>
          <a:p>
            <a:r>
              <a:rPr lang="en-US" sz="3600" b="1" dirty="0">
                <a:solidFill>
                  <a:srgbClr val="53A97A"/>
                </a:solidFill>
              </a:rPr>
              <a:t>Locating Ourselves in Queens</a:t>
            </a:r>
          </a:p>
          <a:p>
            <a:r>
              <a:rPr lang="en-US" sz="2800" b="1" dirty="0">
                <a:solidFill>
                  <a:srgbClr val="368D90"/>
                </a:solidFill>
              </a:rPr>
              <a:t>Who Are Our Students?</a:t>
            </a:r>
          </a:p>
        </p:txBody>
      </p:sp>
      <p:sp>
        <p:nvSpPr>
          <p:cNvPr id="6" name="TextBox 5">
            <a:extLst>
              <a:ext uri="{FF2B5EF4-FFF2-40B4-BE49-F238E27FC236}">
                <a16:creationId xmlns:a16="http://schemas.microsoft.com/office/drawing/2014/main" id="{9408DA4E-A499-1626-B7DF-DD34535FC4AF}"/>
              </a:ext>
            </a:extLst>
          </p:cNvPr>
          <p:cNvSpPr txBox="1"/>
          <p:nvPr/>
        </p:nvSpPr>
        <p:spPr>
          <a:xfrm>
            <a:off x="973525" y="1751015"/>
            <a:ext cx="5134995" cy="461665"/>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D4775B"/>
                </a:solidFill>
              </a:rPr>
              <a:t>Most identify as religious </a:t>
            </a:r>
            <a:r>
              <a:rPr lang="en-US" sz="2400" dirty="0">
                <a:solidFill>
                  <a:srgbClr val="D4775B"/>
                </a:solidFill>
              </a:rPr>
              <a:t>(~71%)  </a:t>
            </a:r>
          </a:p>
        </p:txBody>
      </p:sp>
      <p:sp>
        <p:nvSpPr>
          <p:cNvPr id="9" name="TextBox 8">
            <a:extLst>
              <a:ext uri="{FF2B5EF4-FFF2-40B4-BE49-F238E27FC236}">
                <a16:creationId xmlns:a16="http://schemas.microsoft.com/office/drawing/2014/main" id="{C55FACF5-C703-58DF-6ADE-8F3E0F293934}"/>
              </a:ext>
            </a:extLst>
          </p:cNvPr>
          <p:cNvSpPr txBox="1"/>
          <p:nvPr/>
        </p:nvSpPr>
        <p:spPr>
          <a:xfrm>
            <a:off x="2561408" y="6480973"/>
            <a:ext cx="6210546" cy="400110"/>
          </a:xfrm>
          <a:prstGeom prst="rect">
            <a:avLst/>
          </a:prstGeom>
          <a:noFill/>
        </p:spPr>
        <p:txBody>
          <a:bodyPr wrap="none" rtlCol="0">
            <a:spAutoFit/>
          </a:bodyPr>
          <a:lstStyle/>
          <a:p>
            <a:r>
              <a:rPr lang="en-US" sz="2000" dirty="0">
                <a:solidFill>
                  <a:schemeClr val="bg1">
                    <a:lumMod val="65000"/>
                  </a:schemeClr>
                </a:solidFill>
              </a:rPr>
              <a:t>2002 CUNY SES, RR = 35% / 2022 CUNY SES, RR = 11%</a:t>
            </a:r>
          </a:p>
        </p:txBody>
      </p:sp>
      <p:graphicFrame>
        <p:nvGraphicFramePr>
          <p:cNvPr id="8" name="Table 7">
            <a:extLst>
              <a:ext uri="{FF2B5EF4-FFF2-40B4-BE49-F238E27FC236}">
                <a16:creationId xmlns:a16="http://schemas.microsoft.com/office/drawing/2014/main" id="{545D34CD-CB2F-E6AB-54BC-21302AE95D20}"/>
              </a:ext>
            </a:extLst>
          </p:cNvPr>
          <p:cNvGraphicFramePr>
            <a:graphicFrameLocks noGrp="1"/>
          </p:cNvGraphicFramePr>
          <p:nvPr>
            <p:extLst>
              <p:ext uri="{D42A27DB-BD31-4B8C-83A1-F6EECF244321}">
                <p14:modId xmlns:p14="http://schemas.microsoft.com/office/powerpoint/2010/main" val="3419529380"/>
              </p:ext>
            </p:extLst>
          </p:nvPr>
        </p:nvGraphicFramePr>
        <p:xfrm>
          <a:off x="2571031" y="2550013"/>
          <a:ext cx="7049939" cy="3868314"/>
        </p:xfrm>
        <a:graphic>
          <a:graphicData uri="http://schemas.openxmlformats.org/drawingml/2006/table">
            <a:tbl>
              <a:tblPr firstRow="1" bandRow="1">
                <a:tableStyleId>{F5AB1C69-6EDB-4FF4-983F-18BD219EF322}</a:tableStyleId>
              </a:tblPr>
              <a:tblGrid>
                <a:gridCol w="3484995">
                  <a:extLst>
                    <a:ext uri="{9D8B030D-6E8A-4147-A177-3AD203B41FA5}">
                      <a16:colId xmlns:a16="http://schemas.microsoft.com/office/drawing/2014/main" val="2253183122"/>
                    </a:ext>
                  </a:extLst>
                </a:gridCol>
                <a:gridCol w="1828800">
                  <a:extLst>
                    <a:ext uri="{9D8B030D-6E8A-4147-A177-3AD203B41FA5}">
                      <a16:colId xmlns:a16="http://schemas.microsoft.com/office/drawing/2014/main" val="1671996335"/>
                    </a:ext>
                  </a:extLst>
                </a:gridCol>
                <a:gridCol w="1736144">
                  <a:extLst>
                    <a:ext uri="{9D8B030D-6E8A-4147-A177-3AD203B41FA5}">
                      <a16:colId xmlns:a16="http://schemas.microsoft.com/office/drawing/2014/main" val="1134351123"/>
                    </a:ext>
                  </a:extLst>
                </a:gridCol>
              </a:tblGrid>
              <a:tr h="472579">
                <a:tc>
                  <a:txBody>
                    <a:bodyPr/>
                    <a:lstStyle/>
                    <a:p>
                      <a:endParaRPr lang="en-US" sz="2200" dirty="0"/>
                    </a:p>
                  </a:txBody>
                  <a:tcPr>
                    <a:solidFill>
                      <a:schemeClr val="accent3">
                        <a:alpha val="62588"/>
                      </a:schemeClr>
                    </a:solidFill>
                  </a:tcPr>
                </a:tc>
                <a:tc>
                  <a:txBody>
                    <a:bodyPr/>
                    <a:lstStyle/>
                    <a:p>
                      <a:pPr algn="ctr"/>
                      <a:r>
                        <a:rPr lang="en-US" sz="2200" b="0" dirty="0"/>
                        <a:t>2002</a:t>
                      </a:r>
                    </a:p>
                  </a:txBody>
                  <a:tcPr>
                    <a:solidFill>
                      <a:schemeClr val="accent3">
                        <a:alpha val="62588"/>
                      </a:schemeClr>
                    </a:solidFill>
                  </a:tcPr>
                </a:tc>
                <a:tc>
                  <a:txBody>
                    <a:bodyPr/>
                    <a:lstStyle/>
                    <a:p>
                      <a:pPr algn="ctr"/>
                      <a:r>
                        <a:rPr lang="en-US" sz="2200" dirty="0"/>
                        <a:t>2022</a:t>
                      </a:r>
                    </a:p>
                  </a:txBody>
                  <a:tcPr>
                    <a:solidFill>
                      <a:schemeClr val="accent3">
                        <a:alpha val="62588"/>
                      </a:schemeClr>
                    </a:solidFill>
                  </a:tcPr>
                </a:tc>
                <a:extLst>
                  <a:ext uri="{0D108BD9-81ED-4DB2-BD59-A6C34878D82A}">
                    <a16:rowId xmlns:a16="http://schemas.microsoft.com/office/drawing/2014/main" val="2610550789"/>
                  </a:ext>
                </a:extLst>
              </a:tr>
              <a:tr h="485105">
                <a:tc>
                  <a:txBody>
                    <a:bodyPr/>
                    <a:lstStyle/>
                    <a:p>
                      <a:pPr algn="l" fontAlgn="b"/>
                      <a:r>
                        <a:rPr lang="en-US" sz="2200" b="0" u="none" strike="noStrike" dirty="0">
                          <a:solidFill>
                            <a:schemeClr val="accent4">
                              <a:lumMod val="75000"/>
                            </a:schemeClr>
                          </a:solidFill>
                          <a:effectLst/>
                        </a:rPr>
                        <a:t>Buddhist</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0" u="none" strike="noStrike" dirty="0">
                          <a:solidFill>
                            <a:schemeClr val="accent4">
                              <a:lumMod val="75000"/>
                            </a:schemeClr>
                          </a:solidFill>
                          <a:effectLst/>
                        </a:rPr>
                        <a:t>5%</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1" u="none" strike="noStrike" dirty="0">
                          <a:solidFill>
                            <a:schemeClr val="accent4">
                              <a:lumMod val="75000"/>
                            </a:schemeClr>
                          </a:solidFill>
                          <a:effectLst/>
                        </a:rPr>
                        <a:t>2%</a:t>
                      </a:r>
                      <a:endParaRPr lang="en-US" sz="2200" b="1"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extLst>
                  <a:ext uri="{0D108BD9-81ED-4DB2-BD59-A6C34878D82A}">
                    <a16:rowId xmlns:a16="http://schemas.microsoft.com/office/drawing/2014/main" val="1452748520"/>
                  </a:ext>
                </a:extLst>
              </a:tr>
              <a:tr h="485105">
                <a:tc>
                  <a:txBody>
                    <a:bodyPr/>
                    <a:lstStyle/>
                    <a:p>
                      <a:pPr algn="l" fontAlgn="b"/>
                      <a:r>
                        <a:rPr lang="en-US" sz="2200" b="0" u="none" strike="noStrike" dirty="0">
                          <a:solidFill>
                            <a:schemeClr val="accent4">
                              <a:lumMod val="75000"/>
                            </a:schemeClr>
                          </a:solidFill>
                          <a:effectLst/>
                        </a:rPr>
                        <a:t>Christian  </a:t>
                      </a:r>
                      <a:r>
                        <a:rPr lang="en-US" sz="1700" b="0" u="none" strike="noStrike" dirty="0">
                          <a:solidFill>
                            <a:schemeClr val="accent4">
                              <a:lumMod val="75000"/>
                            </a:schemeClr>
                          </a:solidFill>
                          <a:effectLst/>
                        </a:rPr>
                        <a:t>(Catholic, Protestant…</a:t>
                      </a:r>
                      <a:endParaRPr lang="en-US" sz="1700" b="0"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tc>
                  <a:txBody>
                    <a:bodyPr/>
                    <a:lstStyle/>
                    <a:p>
                      <a:pPr algn="ctr" fontAlgn="b"/>
                      <a:r>
                        <a:rPr lang="en-US" sz="2200" b="0" u="none" strike="noStrike" dirty="0">
                          <a:solidFill>
                            <a:schemeClr val="accent4">
                              <a:lumMod val="75000"/>
                            </a:schemeClr>
                          </a:solidFill>
                          <a:effectLst/>
                        </a:rPr>
                        <a:t>46%</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tc>
                  <a:txBody>
                    <a:bodyPr/>
                    <a:lstStyle/>
                    <a:p>
                      <a:pPr algn="ctr" fontAlgn="b"/>
                      <a:r>
                        <a:rPr lang="en-US" sz="2200" b="1" u="none" strike="noStrike" dirty="0">
                          <a:solidFill>
                            <a:schemeClr val="accent4">
                              <a:lumMod val="75000"/>
                            </a:schemeClr>
                          </a:solidFill>
                          <a:effectLst/>
                        </a:rPr>
                        <a:t>36%</a:t>
                      </a:r>
                      <a:endParaRPr lang="en-US" sz="2200" b="1"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extLst>
                  <a:ext uri="{0D108BD9-81ED-4DB2-BD59-A6C34878D82A}">
                    <a16:rowId xmlns:a16="http://schemas.microsoft.com/office/drawing/2014/main" val="3748039571"/>
                  </a:ext>
                </a:extLst>
              </a:tr>
              <a:tr h="485105">
                <a:tc>
                  <a:txBody>
                    <a:bodyPr/>
                    <a:lstStyle/>
                    <a:p>
                      <a:pPr algn="l" fontAlgn="b"/>
                      <a:r>
                        <a:rPr lang="en-US" sz="2200" b="0" u="none" strike="noStrike" dirty="0">
                          <a:solidFill>
                            <a:schemeClr val="accent4">
                              <a:lumMod val="75000"/>
                            </a:schemeClr>
                          </a:solidFill>
                          <a:effectLst/>
                        </a:rPr>
                        <a:t>Hindu</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0" u="none" strike="noStrike" dirty="0">
                          <a:solidFill>
                            <a:schemeClr val="accent4">
                              <a:lumMod val="75000"/>
                            </a:schemeClr>
                          </a:solidFill>
                          <a:effectLst/>
                        </a:rPr>
                        <a:t>2%</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1" u="none" strike="noStrike" dirty="0">
                          <a:solidFill>
                            <a:schemeClr val="accent4">
                              <a:lumMod val="75000"/>
                            </a:schemeClr>
                          </a:solidFill>
                          <a:effectLst/>
                        </a:rPr>
                        <a:t>6%</a:t>
                      </a:r>
                      <a:endParaRPr lang="en-US" sz="2200" b="1"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extLst>
                  <a:ext uri="{0D108BD9-81ED-4DB2-BD59-A6C34878D82A}">
                    <a16:rowId xmlns:a16="http://schemas.microsoft.com/office/drawing/2014/main" val="166235841"/>
                  </a:ext>
                </a:extLst>
              </a:tr>
              <a:tr h="485105">
                <a:tc>
                  <a:txBody>
                    <a:bodyPr/>
                    <a:lstStyle/>
                    <a:p>
                      <a:pPr algn="l" fontAlgn="b"/>
                      <a:r>
                        <a:rPr lang="en-US" sz="2200" b="0" u="none" strike="noStrike" dirty="0">
                          <a:solidFill>
                            <a:schemeClr val="accent4">
                              <a:lumMod val="75000"/>
                            </a:schemeClr>
                          </a:solidFill>
                          <a:effectLst/>
                        </a:rPr>
                        <a:t>Jewish</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tc>
                  <a:txBody>
                    <a:bodyPr/>
                    <a:lstStyle/>
                    <a:p>
                      <a:pPr algn="ctr" fontAlgn="b"/>
                      <a:r>
                        <a:rPr lang="en-US" sz="2200" b="0" u="none" strike="noStrike" dirty="0">
                          <a:solidFill>
                            <a:schemeClr val="accent4">
                              <a:lumMod val="75000"/>
                            </a:schemeClr>
                          </a:solidFill>
                          <a:effectLst/>
                        </a:rPr>
                        <a:t>15%</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tc>
                  <a:txBody>
                    <a:bodyPr/>
                    <a:lstStyle/>
                    <a:p>
                      <a:pPr algn="ctr" fontAlgn="b"/>
                      <a:r>
                        <a:rPr lang="en-US" sz="2200" b="1" u="none" strike="noStrike" dirty="0">
                          <a:solidFill>
                            <a:schemeClr val="accent4">
                              <a:lumMod val="75000"/>
                            </a:schemeClr>
                          </a:solidFill>
                          <a:effectLst/>
                        </a:rPr>
                        <a:t>7%</a:t>
                      </a:r>
                      <a:endParaRPr lang="en-US" sz="2200" b="1"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extLst>
                  <a:ext uri="{0D108BD9-81ED-4DB2-BD59-A6C34878D82A}">
                    <a16:rowId xmlns:a16="http://schemas.microsoft.com/office/drawing/2014/main" val="3420720525"/>
                  </a:ext>
                </a:extLst>
              </a:tr>
              <a:tr h="485105">
                <a:tc>
                  <a:txBody>
                    <a:bodyPr/>
                    <a:lstStyle/>
                    <a:p>
                      <a:pPr algn="l" fontAlgn="b"/>
                      <a:r>
                        <a:rPr lang="en-US" sz="2200" b="0" u="none" strike="noStrike" dirty="0">
                          <a:solidFill>
                            <a:schemeClr val="accent4">
                              <a:lumMod val="75000"/>
                            </a:schemeClr>
                          </a:solidFill>
                          <a:effectLst/>
                        </a:rPr>
                        <a:t>Muslim</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0" u="none" strike="noStrike" dirty="0">
                          <a:solidFill>
                            <a:schemeClr val="accent4">
                              <a:lumMod val="75000"/>
                            </a:schemeClr>
                          </a:solidFill>
                          <a:effectLst/>
                        </a:rPr>
                        <a:t>7%</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1" u="none" strike="noStrike" dirty="0">
                          <a:solidFill>
                            <a:schemeClr val="accent4">
                              <a:lumMod val="75000"/>
                            </a:schemeClr>
                          </a:solidFill>
                          <a:effectLst/>
                        </a:rPr>
                        <a:t>15%</a:t>
                      </a:r>
                      <a:endParaRPr lang="en-US" sz="2200" b="1"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extLst>
                  <a:ext uri="{0D108BD9-81ED-4DB2-BD59-A6C34878D82A}">
                    <a16:rowId xmlns:a16="http://schemas.microsoft.com/office/drawing/2014/main" val="529422318"/>
                  </a:ext>
                </a:extLst>
              </a:tr>
              <a:tr h="485105">
                <a:tc>
                  <a:txBody>
                    <a:bodyPr/>
                    <a:lstStyle/>
                    <a:p>
                      <a:pPr algn="l" fontAlgn="b"/>
                      <a:r>
                        <a:rPr lang="en-US" sz="2200" b="0" u="none" strike="noStrike" dirty="0">
                          <a:solidFill>
                            <a:schemeClr val="accent4">
                              <a:lumMod val="75000"/>
                            </a:schemeClr>
                          </a:solidFill>
                          <a:effectLst/>
                        </a:rPr>
                        <a:t>No Religion</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0" u="none" strike="noStrike" dirty="0">
                          <a:solidFill>
                            <a:schemeClr val="accent4">
                              <a:lumMod val="75000"/>
                            </a:schemeClr>
                          </a:solidFill>
                          <a:effectLst/>
                        </a:rPr>
                        <a:t>17%</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tc>
                  <a:txBody>
                    <a:bodyPr/>
                    <a:lstStyle/>
                    <a:p>
                      <a:pPr algn="ctr" fontAlgn="b"/>
                      <a:r>
                        <a:rPr lang="en-US" sz="2200" b="1" u="none" strike="noStrike" dirty="0">
                          <a:solidFill>
                            <a:schemeClr val="accent4">
                              <a:lumMod val="75000"/>
                            </a:schemeClr>
                          </a:solidFill>
                          <a:effectLst/>
                        </a:rPr>
                        <a:t>29%</a:t>
                      </a:r>
                      <a:endParaRPr lang="en-US" sz="2200" b="1" i="0" u="none" strike="noStrike" dirty="0">
                        <a:solidFill>
                          <a:schemeClr val="accent4">
                            <a:lumMod val="75000"/>
                          </a:schemeClr>
                        </a:solidFill>
                        <a:effectLst/>
                        <a:latin typeface="+mn-lt"/>
                      </a:endParaRPr>
                    </a:p>
                  </a:txBody>
                  <a:tcPr marL="9525" marR="9525" marT="9525" marB="0" anchor="b">
                    <a:solidFill>
                      <a:schemeClr val="accent3">
                        <a:tint val="40000"/>
                        <a:alpha val="62588"/>
                      </a:schemeClr>
                    </a:solidFill>
                  </a:tcPr>
                </a:tc>
                <a:extLst>
                  <a:ext uri="{0D108BD9-81ED-4DB2-BD59-A6C34878D82A}">
                    <a16:rowId xmlns:a16="http://schemas.microsoft.com/office/drawing/2014/main" val="2975275424"/>
                  </a:ext>
                </a:extLst>
              </a:tr>
              <a:tr h="485105">
                <a:tc>
                  <a:txBody>
                    <a:bodyPr/>
                    <a:lstStyle/>
                    <a:p>
                      <a:pPr algn="l" fontAlgn="b"/>
                      <a:r>
                        <a:rPr lang="en-US" sz="2200" b="0" u="none" strike="noStrike" dirty="0">
                          <a:solidFill>
                            <a:schemeClr val="accent4">
                              <a:lumMod val="75000"/>
                            </a:schemeClr>
                          </a:solidFill>
                          <a:effectLst/>
                        </a:rPr>
                        <a:t>Other Religion</a:t>
                      </a:r>
                      <a:endParaRPr lang="en-US" sz="2200" b="0" i="0" u="none" strike="noStrike" dirty="0">
                        <a:solidFill>
                          <a:schemeClr val="accent4">
                            <a:lumMod val="75000"/>
                          </a:schemeClr>
                        </a:solidFill>
                        <a:effectLst/>
                        <a:latin typeface="+mn-lt"/>
                      </a:endParaRPr>
                    </a:p>
                  </a:txBody>
                  <a:tcPr marL="9525" marR="9525" marT="9525" marB="0" anchor="b">
                    <a:solidFill>
                      <a:schemeClr val="accent3">
                        <a:tint val="20000"/>
                        <a:alpha val="62588"/>
                      </a:schemeClr>
                    </a:solidFill>
                  </a:tcPr>
                </a:tc>
                <a:tc>
                  <a:txBody>
                    <a:bodyPr/>
                    <a:lstStyle/>
                    <a:p>
                      <a:pPr algn="ctr" fontAlgn="b"/>
                      <a:r>
                        <a:rPr lang="en-US" sz="2200" b="0" i="0" u="none" strike="noStrike" dirty="0">
                          <a:solidFill>
                            <a:schemeClr val="accent4">
                              <a:lumMod val="75000"/>
                            </a:schemeClr>
                          </a:solidFill>
                          <a:effectLst/>
                          <a:latin typeface="+mn-lt"/>
                        </a:rPr>
                        <a:t>8%</a:t>
                      </a:r>
                    </a:p>
                  </a:txBody>
                  <a:tcPr marL="9525" marR="9525" marT="9525" marB="0" anchor="b">
                    <a:solidFill>
                      <a:schemeClr val="accent3">
                        <a:tint val="20000"/>
                        <a:alpha val="62588"/>
                      </a:schemeClr>
                    </a:solidFill>
                  </a:tcPr>
                </a:tc>
                <a:tc>
                  <a:txBody>
                    <a:bodyPr/>
                    <a:lstStyle/>
                    <a:p>
                      <a:pPr algn="ctr" fontAlgn="b"/>
                      <a:r>
                        <a:rPr lang="en-US" sz="2200" b="1" i="0" u="none" strike="noStrike" dirty="0">
                          <a:solidFill>
                            <a:schemeClr val="accent4">
                              <a:lumMod val="75000"/>
                            </a:schemeClr>
                          </a:solidFill>
                          <a:effectLst/>
                          <a:latin typeface="+mn-lt"/>
                        </a:rPr>
                        <a:t>5%</a:t>
                      </a:r>
                    </a:p>
                  </a:txBody>
                  <a:tcPr marL="9525" marR="9525" marT="9525" marB="0" anchor="b">
                    <a:solidFill>
                      <a:schemeClr val="accent3">
                        <a:tint val="20000"/>
                        <a:alpha val="62588"/>
                      </a:schemeClr>
                    </a:solidFill>
                  </a:tcPr>
                </a:tc>
                <a:extLst>
                  <a:ext uri="{0D108BD9-81ED-4DB2-BD59-A6C34878D82A}">
                    <a16:rowId xmlns:a16="http://schemas.microsoft.com/office/drawing/2014/main" val="1884080712"/>
                  </a:ext>
                </a:extLst>
              </a:tr>
            </a:tbl>
          </a:graphicData>
        </a:graphic>
      </p:graphicFrame>
    </p:spTree>
    <p:extLst>
      <p:ext uri="{BB962C8B-B14F-4D97-AF65-F5344CB8AC3E}">
        <p14:creationId xmlns:p14="http://schemas.microsoft.com/office/powerpoint/2010/main" val="78042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51E43EE67D6E6418F02FEAFEA03F5E6" ma:contentTypeVersion="17" ma:contentTypeDescription="Create a new document." ma:contentTypeScope="" ma:versionID="8b64927f78e0941d9641241ccba6c6cc">
  <xsd:schema xmlns:xsd="http://www.w3.org/2001/XMLSchema" xmlns:xs="http://www.w3.org/2001/XMLSchema" xmlns:p="http://schemas.microsoft.com/office/2006/metadata/properties" xmlns:ns2="aacbfc48-0ac0-4cb1-8977-590b86ac3c0f" xmlns:ns3="973685eb-e96f-4ee2-9974-088cf93872d0" targetNamespace="http://schemas.microsoft.com/office/2006/metadata/properties" ma:root="true" ma:fieldsID="bab7036a7c70f6855e451a908264f4c9" ns2:_="" ns3:_="">
    <xsd:import namespace="aacbfc48-0ac0-4cb1-8977-590b86ac3c0f"/>
    <xsd:import namespace="973685eb-e96f-4ee2-9974-088cf93872d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ObjectDetectorVersions" minOccurs="0"/>
                <xsd:element ref="ns3:MediaServiceSearchPropertie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cbfc48-0ac0-4cb1-8977-590b86ac3c0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a8f5571b-2b62-4910-8115-a5519d861fd2}" ma:internalName="TaxCatchAll" ma:showField="CatchAllData" ma:web="aacbfc48-0ac0-4cb1-8977-590b86ac3c0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73685eb-e96f-4ee2-9974-088cf93872d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2597c87-0a2f-4bcb-98aa-a355c729041f"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73685eb-e96f-4ee2-9974-088cf93872d0">
      <Terms xmlns="http://schemas.microsoft.com/office/infopath/2007/PartnerControls"/>
    </lcf76f155ced4ddcb4097134ff3c332f>
    <TaxCatchAll xmlns="aacbfc48-0ac0-4cb1-8977-590b86ac3c0f" xsi:nil="true"/>
  </documentManagement>
</p:properties>
</file>

<file path=customXml/itemProps1.xml><?xml version="1.0" encoding="utf-8"?>
<ds:datastoreItem xmlns:ds="http://schemas.openxmlformats.org/officeDocument/2006/customXml" ds:itemID="{E4DBB263-F773-48E1-83C4-908B70BC0DCC}">
  <ds:schemaRefs>
    <ds:schemaRef ds:uri="http://schemas.microsoft.com/sharepoint/v3/contenttype/forms"/>
  </ds:schemaRefs>
</ds:datastoreItem>
</file>

<file path=customXml/itemProps2.xml><?xml version="1.0" encoding="utf-8"?>
<ds:datastoreItem xmlns:ds="http://schemas.openxmlformats.org/officeDocument/2006/customXml" ds:itemID="{A0BC7EAD-362D-4A9C-AE21-5A35C28377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cbfc48-0ac0-4cb1-8977-590b86ac3c0f"/>
    <ds:schemaRef ds:uri="973685eb-e96f-4ee2-9974-088cf93872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49EA81-4D73-4B17-A09F-26D96F21B1D6}">
  <ds:schemaRefs>
    <ds:schemaRef ds:uri="http://purl.org/dc/elements/1.1/"/>
    <ds:schemaRef ds:uri="aacbfc48-0ac0-4cb1-8977-590b86ac3c0f"/>
    <ds:schemaRef ds:uri="http://purl.org/dc/term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schemas.openxmlformats.org/package/2006/metadata/core-properties"/>
    <ds:schemaRef ds:uri="973685eb-e96f-4ee2-9974-088cf93872d0"/>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11801</TotalTime>
  <Words>2019</Words>
  <Application>Microsoft Macintosh PowerPoint</Application>
  <PresentationFormat>Widescreen</PresentationFormat>
  <Paragraphs>390</Paragraphs>
  <Slides>27</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Aptos</vt:lpstr>
      <vt:lpstr>Aptos Display</vt:lpstr>
      <vt:lpstr>Arial</vt:lpstr>
      <vt:lpstr>Google 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Lizandra Friedland</dc:creator>
  <cp:lastModifiedBy>Lizandra Friedland</cp:lastModifiedBy>
  <cp:revision>39</cp:revision>
  <cp:lastPrinted>2025-09-24T13:51:06Z</cp:lastPrinted>
  <dcterms:created xsi:type="dcterms:W3CDTF">2025-05-27T17:27:53Z</dcterms:created>
  <dcterms:modified xsi:type="dcterms:W3CDTF">2025-10-06T15:39:24Z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0x010100051E43EE67D6E6418F02FEAFEA03F5E6</vt:lpwstr>
  </property>
</Properties>
</file>