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0"/>
  </p:notesMasterIdLst>
  <p:sldIdLst>
    <p:sldId id="256" r:id="rId2"/>
    <p:sldId id="300" r:id="rId3"/>
    <p:sldId id="303" r:id="rId4"/>
    <p:sldId id="309" r:id="rId5"/>
    <p:sldId id="310" r:id="rId6"/>
    <p:sldId id="311" r:id="rId7"/>
    <p:sldId id="312" r:id="rId8"/>
    <p:sldId id="29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43"/>
    <p:restoredTop sz="94622"/>
  </p:normalViewPr>
  <p:slideViewPr>
    <p:cSldViewPr snapToGrid="0" snapToObjects="1">
      <p:cViewPr varScale="1">
        <p:scale>
          <a:sx n="93" d="100"/>
          <a:sy n="93" d="100"/>
        </p:scale>
        <p:origin x="216" y="2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0819E-A5FE-174E-9CF1-0EEBC439DB4A}" type="datetimeFigureOut">
              <a:rPr lang="en-US" smtClean="0"/>
              <a:t>11/21/19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C46259-6E83-E54F-A9D1-525D2A87727E}" type="slidenum">
              <a:rPr lang="en-US" smtClean="0"/>
              <a:t>‹#›</a:t>
            </a:fld>
            <a:endParaRPr lang="en-US"/>
          </a:p>
        </p:txBody>
      </p:sp>
    </p:spTree>
    <p:extLst>
      <p:ext uri="{BB962C8B-B14F-4D97-AF65-F5344CB8AC3E}">
        <p14:creationId xmlns:p14="http://schemas.microsoft.com/office/powerpoint/2010/main" val="359315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157CC2-0FC8-4686-B024-99790E0F5162}"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11/21/19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11/21/19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11/21/19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11/21/19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11/21/19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1886695"/>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11/21/19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11/21/19</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11/21/19</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11/21/19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spd="med">
    <p:pull/>
  </p:transition>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encyclopedia.densho.org/authors/Mary%20M.%20Farrell/" TargetMode="External"/><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CE35-F20C-A749-800F-5528E63B276C}"/>
              </a:ext>
            </a:extLst>
          </p:cNvPr>
          <p:cNvSpPr>
            <a:spLocks noGrp="1"/>
          </p:cNvSpPr>
          <p:nvPr>
            <p:ph type="ctrTitle"/>
          </p:nvPr>
        </p:nvSpPr>
        <p:spPr/>
        <p:txBody>
          <a:bodyPr/>
          <a:lstStyle/>
          <a:p>
            <a:r>
              <a:rPr lang="en-US" sz="6000" dirty="0"/>
              <a:t>ANTH 3420 Urban Archaeology</a:t>
            </a:r>
          </a:p>
        </p:txBody>
      </p:sp>
      <p:sp>
        <p:nvSpPr>
          <p:cNvPr id="3" name="Subtitle 2">
            <a:extLst>
              <a:ext uri="{FF2B5EF4-FFF2-40B4-BE49-F238E27FC236}">
                <a16:creationId xmlns:a16="http://schemas.microsoft.com/office/drawing/2014/main" id="{CF2C7B7F-62FD-534F-9799-73ECC61F502D}"/>
              </a:ext>
            </a:extLst>
          </p:cNvPr>
          <p:cNvSpPr>
            <a:spLocks noGrp="1"/>
          </p:cNvSpPr>
          <p:nvPr>
            <p:ph type="subTitle" idx="1"/>
          </p:nvPr>
        </p:nvSpPr>
        <p:spPr/>
        <p:txBody>
          <a:bodyPr/>
          <a:lstStyle/>
          <a:p>
            <a:r>
              <a:rPr lang="en-US" dirty="0"/>
              <a:t>Prof. Kelly M Britt</a:t>
            </a:r>
          </a:p>
          <a:p>
            <a:r>
              <a:rPr lang="en-US" dirty="0"/>
              <a:t>Room 538 IA</a:t>
            </a:r>
          </a:p>
        </p:txBody>
      </p:sp>
    </p:spTree>
    <p:extLst>
      <p:ext uri="{BB962C8B-B14F-4D97-AF65-F5344CB8AC3E}">
        <p14:creationId xmlns:p14="http://schemas.microsoft.com/office/powerpoint/2010/main" val="2024976615"/>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566E-0CAB-E64F-9F71-EF472A3CB923}"/>
              </a:ext>
            </a:extLst>
          </p:cNvPr>
          <p:cNvSpPr>
            <a:spLocks noGrp="1"/>
          </p:cNvSpPr>
          <p:nvPr>
            <p:ph type="title"/>
          </p:nvPr>
        </p:nvSpPr>
        <p:spPr>
          <a:xfrm>
            <a:off x="954024" y="484632"/>
            <a:ext cx="10058400" cy="1609344"/>
          </a:xfrm>
        </p:spPr>
        <p:txBody>
          <a:bodyPr/>
          <a:lstStyle/>
          <a:p>
            <a:r>
              <a:rPr lang="en-US" dirty="0"/>
              <a:t>Announcements</a:t>
            </a:r>
          </a:p>
        </p:txBody>
      </p:sp>
      <p:sp>
        <p:nvSpPr>
          <p:cNvPr id="3" name="Content Placeholder 2">
            <a:extLst>
              <a:ext uri="{FF2B5EF4-FFF2-40B4-BE49-F238E27FC236}">
                <a16:creationId xmlns:a16="http://schemas.microsoft.com/office/drawing/2014/main" id="{90826FA2-3D6E-5A4B-82F5-1ADDCA0A26FF}"/>
              </a:ext>
            </a:extLst>
          </p:cNvPr>
          <p:cNvSpPr>
            <a:spLocks noGrp="1"/>
          </p:cNvSpPr>
          <p:nvPr>
            <p:ph idx="1"/>
          </p:nvPr>
        </p:nvSpPr>
        <p:spPr>
          <a:xfrm>
            <a:off x="838200" y="1714500"/>
            <a:ext cx="10290048" cy="4457700"/>
          </a:xfrm>
        </p:spPr>
        <p:txBody>
          <a:bodyPr>
            <a:normAutofit/>
          </a:bodyPr>
          <a:lstStyle/>
          <a:p>
            <a:pPr lvl="0"/>
            <a:r>
              <a:rPr lang="en-US" dirty="0"/>
              <a:t>No more office hours. </a:t>
            </a:r>
          </a:p>
          <a:p>
            <a:pPr lvl="0"/>
            <a:r>
              <a:rPr lang="en-US" dirty="0"/>
              <a:t>This week’s discussants: Andrew, </a:t>
            </a:r>
            <a:r>
              <a:rPr lang="en-US" dirty="0" err="1"/>
              <a:t>Nolcie</a:t>
            </a:r>
            <a:r>
              <a:rPr lang="en-US" dirty="0"/>
              <a:t> and Jared Next week-NO ONE. Last Readings week- Andrew, Paula, James</a:t>
            </a:r>
            <a:r>
              <a:rPr lang="en-US"/>
              <a:t>, Isabel and </a:t>
            </a:r>
            <a:r>
              <a:rPr lang="en-US" dirty="0"/>
              <a:t>Kellen</a:t>
            </a:r>
          </a:p>
          <a:p>
            <a:pPr lvl="0"/>
            <a:r>
              <a:rPr lang="en-US" dirty="0"/>
              <a:t>Next Week we meet in library with laptops-Room 283. </a:t>
            </a:r>
          </a:p>
          <a:p>
            <a:pPr lvl="0"/>
            <a:r>
              <a:rPr lang="en-US" dirty="0"/>
              <a:t>No readings next week, instead write reflection on Tent’s interview.</a:t>
            </a:r>
          </a:p>
          <a:p>
            <a:pPr marL="0" lvl="0" indent="0">
              <a:buNone/>
            </a:pPr>
            <a:endParaRPr lang="en-US" dirty="0"/>
          </a:p>
        </p:txBody>
      </p:sp>
    </p:spTree>
    <p:extLst>
      <p:ext uri="{BB962C8B-B14F-4D97-AF65-F5344CB8AC3E}">
        <p14:creationId xmlns:p14="http://schemas.microsoft.com/office/powerpoint/2010/main" val="3668144718"/>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21539-BB5E-EA43-B535-7FB53FAC4EE8}"/>
              </a:ext>
            </a:extLst>
          </p:cNvPr>
          <p:cNvSpPr>
            <a:spLocks noGrp="1"/>
          </p:cNvSpPr>
          <p:nvPr>
            <p:ph type="title"/>
          </p:nvPr>
        </p:nvSpPr>
        <p:spPr>
          <a:xfrm>
            <a:off x="783770" y="270876"/>
            <a:ext cx="10058400" cy="1609344"/>
          </a:xfrm>
        </p:spPr>
        <p:txBody>
          <a:bodyPr/>
          <a:lstStyle/>
          <a:p>
            <a:r>
              <a:rPr lang="en-US" dirty="0"/>
              <a:t>Agenda</a:t>
            </a:r>
          </a:p>
        </p:txBody>
      </p:sp>
      <p:sp>
        <p:nvSpPr>
          <p:cNvPr id="3" name="Content Placeholder 2">
            <a:extLst>
              <a:ext uri="{FF2B5EF4-FFF2-40B4-BE49-F238E27FC236}">
                <a16:creationId xmlns:a16="http://schemas.microsoft.com/office/drawing/2014/main" id="{E79192F1-37EB-6947-AA14-EEC8D16769AB}"/>
              </a:ext>
            </a:extLst>
          </p:cNvPr>
          <p:cNvSpPr>
            <a:spLocks noGrp="1"/>
          </p:cNvSpPr>
          <p:nvPr>
            <p:ph idx="1"/>
          </p:nvPr>
        </p:nvSpPr>
        <p:spPr>
          <a:xfrm>
            <a:off x="783770" y="1723572"/>
            <a:ext cx="11408230" cy="4985986"/>
          </a:xfrm>
        </p:spPr>
        <p:txBody>
          <a:bodyPr>
            <a:normAutofit/>
          </a:bodyPr>
          <a:lstStyle/>
          <a:p>
            <a:r>
              <a:rPr lang="en-US" dirty="0"/>
              <a:t>Instructions for Projects/Papers</a:t>
            </a:r>
          </a:p>
          <a:p>
            <a:r>
              <a:rPr lang="en-US" dirty="0"/>
              <a:t>Discussion over readings:</a:t>
            </a:r>
          </a:p>
          <a:p>
            <a:pPr lvl="1"/>
            <a:r>
              <a:rPr lang="en-US" dirty="0"/>
              <a:t>Blake</a:t>
            </a:r>
          </a:p>
          <a:p>
            <a:pPr lvl="1"/>
            <a:r>
              <a:rPr lang="en-US" dirty="0"/>
              <a:t>Burton and Farrell</a:t>
            </a:r>
          </a:p>
          <a:p>
            <a:pPr lvl="1"/>
            <a:r>
              <a:rPr lang="en-US" dirty="0"/>
              <a:t>Frederick</a:t>
            </a:r>
          </a:p>
          <a:p>
            <a:pPr lvl="1"/>
            <a:endParaRPr lang="en-US" dirty="0"/>
          </a:p>
          <a:p>
            <a:pPr marL="274320" lvl="1" indent="0">
              <a:buNone/>
            </a:pPr>
            <a:endParaRPr lang="en-US" dirty="0"/>
          </a:p>
          <a:p>
            <a:endParaRPr lang="en-US" dirty="0"/>
          </a:p>
          <a:p>
            <a:endParaRPr lang="en-US" dirty="0"/>
          </a:p>
        </p:txBody>
      </p:sp>
    </p:spTree>
    <p:extLst>
      <p:ext uri="{BB962C8B-B14F-4D97-AF65-F5344CB8AC3E}">
        <p14:creationId xmlns:p14="http://schemas.microsoft.com/office/powerpoint/2010/main" val="914626083"/>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3B7D14-0D3A-404F-BB2A-9396B6298E3D}"/>
              </a:ext>
            </a:extLst>
          </p:cNvPr>
          <p:cNvSpPr>
            <a:spLocks noGrp="1"/>
          </p:cNvSpPr>
          <p:nvPr>
            <p:ph type="title"/>
          </p:nvPr>
        </p:nvSpPr>
        <p:spPr>
          <a:xfrm>
            <a:off x="573737" y="474905"/>
            <a:ext cx="10058400" cy="1609344"/>
          </a:xfrm>
        </p:spPr>
        <p:txBody>
          <a:bodyPr/>
          <a:lstStyle/>
          <a:p>
            <a:r>
              <a:rPr lang="en-US" dirty="0"/>
              <a:t>C. F. Blake</a:t>
            </a:r>
          </a:p>
        </p:txBody>
      </p:sp>
      <p:sp>
        <p:nvSpPr>
          <p:cNvPr id="5" name="Content Placeholder 4">
            <a:extLst>
              <a:ext uri="{FF2B5EF4-FFF2-40B4-BE49-F238E27FC236}">
                <a16:creationId xmlns:a16="http://schemas.microsoft.com/office/drawing/2014/main" id="{74FF2588-21B1-734A-804B-8F47D61E6B52}"/>
              </a:ext>
            </a:extLst>
          </p:cNvPr>
          <p:cNvSpPr>
            <a:spLocks noGrp="1"/>
          </p:cNvSpPr>
          <p:nvPr>
            <p:ph sz="half" idx="2"/>
          </p:nvPr>
        </p:nvSpPr>
        <p:spPr>
          <a:xfrm>
            <a:off x="5904689" y="2194559"/>
            <a:ext cx="5515583" cy="3977639"/>
          </a:xfrm>
        </p:spPr>
        <p:txBody>
          <a:bodyPr>
            <a:normAutofit fontScale="77500" lnSpcReduction="20000"/>
          </a:bodyPr>
          <a:lstStyle/>
          <a:p>
            <a:r>
              <a:rPr lang="en-US" dirty="0"/>
              <a:t>Charles Fredric Blake (1942 – 2017), cultural anthropologist</a:t>
            </a:r>
          </a:p>
          <a:p>
            <a:r>
              <a:rPr lang="en-US" dirty="0"/>
              <a:t>1964 B.A. University of Hawai’i</a:t>
            </a:r>
          </a:p>
          <a:p>
            <a:r>
              <a:rPr lang="en-US" dirty="0"/>
              <a:t>1966 M.A.  Washington University in St. Louis, Missouri </a:t>
            </a:r>
          </a:p>
          <a:p>
            <a:r>
              <a:rPr lang="en-US" dirty="0"/>
              <a:t>1975 PhD University of Illinois, Urbana-Champaign </a:t>
            </a:r>
          </a:p>
          <a:p>
            <a:r>
              <a:rPr lang="en-US" dirty="0"/>
              <a:t>He served on the faculty at the University of Hawai’i at</a:t>
            </a:r>
            <a:r>
              <a:rPr lang="en-US" i="1" dirty="0"/>
              <a:t> </a:t>
            </a:r>
            <a:r>
              <a:rPr lang="en-US" i="1" dirty="0" err="1"/>
              <a:t>Mānoa</a:t>
            </a:r>
            <a:r>
              <a:rPr lang="en-US" i="1" dirty="0"/>
              <a:t> </a:t>
            </a:r>
            <a:r>
              <a:rPr lang="en-US" dirty="0"/>
              <a:t>from 1974 to 2017</a:t>
            </a:r>
          </a:p>
          <a:p>
            <a:r>
              <a:rPr lang="en-US" dirty="0"/>
              <a:t>University of Hawai’i, Manoa</a:t>
            </a:r>
          </a:p>
          <a:p>
            <a:r>
              <a:rPr lang="en-US" dirty="0"/>
              <a:t>Research interests:</a:t>
            </a:r>
          </a:p>
          <a:p>
            <a:pPr lvl="1"/>
            <a:r>
              <a:rPr lang="en-US" dirty="0"/>
              <a:t>Critical and interpretive theory </a:t>
            </a:r>
          </a:p>
          <a:p>
            <a:pPr lvl="1"/>
            <a:r>
              <a:rPr lang="en-US" dirty="0"/>
              <a:t>Ethnography and biography </a:t>
            </a:r>
          </a:p>
          <a:p>
            <a:pPr lvl="1"/>
            <a:r>
              <a:rPr lang="en-US" dirty="0"/>
              <a:t>Popular ideologies</a:t>
            </a:r>
          </a:p>
          <a:p>
            <a:pPr lvl="1"/>
            <a:r>
              <a:rPr lang="en-US" dirty="0"/>
              <a:t>Social movements and entrepreneurship in the modern world economy </a:t>
            </a:r>
          </a:p>
          <a:p>
            <a:pPr lvl="1"/>
            <a:r>
              <a:rPr lang="en-US" dirty="0"/>
              <a:t>China, U.S.</a:t>
            </a:r>
          </a:p>
        </p:txBody>
      </p:sp>
      <p:pic>
        <p:nvPicPr>
          <p:cNvPr id="8" name="Content Placeholder 7">
            <a:extLst>
              <a:ext uri="{FF2B5EF4-FFF2-40B4-BE49-F238E27FC236}">
                <a16:creationId xmlns:a16="http://schemas.microsoft.com/office/drawing/2014/main" id="{F4A96C18-6BC2-3443-9DF1-F093FD21FDA6}"/>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59149" y="2194559"/>
            <a:ext cx="2676879" cy="3650290"/>
          </a:xfrm>
        </p:spPr>
      </p:pic>
    </p:spTree>
    <p:extLst>
      <p:ext uri="{BB962C8B-B14F-4D97-AF65-F5344CB8AC3E}">
        <p14:creationId xmlns:p14="http://schemas.microsoft.com/office/powerpoint/2010/main" val="3250530697"/>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04829-4923-694C-A6E4-D7C8B4139F22}"/>
              </a:ext>
            </a:extLst>
          </p:cNvPr>
          <p:cNvSpPr>
            <a:spLocks noGrp="1"/>
          </p:cNvSpPr>
          <p:nvPr>
            <p:ph type="title"/>
          </p:nvPr>
        </p:nvSpPr>
        <p:spPr/>
        <p:txBody>
          <a:bodyPr/>
          <a:lstStyle/>
          <a:p>
            <a:r>
              <a:rPr lang="en-US" dirty="0"/>
              <a:t>Jeffery F. Burton</a:t>
            </a:r>
          </a:p>
        </p:txBody>
      </p:sp>
      <p:sp>
        <p:nvSpPr>
          <p:cNvPr id="4" name="Content Placeholder 3">
            <a:extLst>
              <a:ext uri="{FF2B5EF4-FFF2-40B4-BE49-F238E27FC236}">
                <a16:creationId xmlns:a16="http://schemas.microsoft.com/office/drawing/2014/main" id="{2CF4C0DF-F9EF-2F48-967C-5CE2ADF6AB02}"/>
              </a:ext>
            </a:extLst>
          </p:cNvPr>
          <p:cNvSpPr>
            <a:spLocks noGrp="1"/>
          </p:cNvSpPr>
          <p:nvPr>
            <p:ph sz="half" idx="2"/>
          </p:nvPr>
        </p:nvSpPr>
        <p:spPr/>
        <p:txBody>
          <a:bodyPr>
            <a:normAutofit/>
          </a:bodyPr>
          <a:lstStyle/>
          <a:p>
            <a:r>
              <a:rPr lang="en-US" dirty="0"/>
              <a:t>Currently Cultural Resources Program Manager at </a:t>
            </a:r>
            <a:r>
              <a:rPr lang="en-US" dirty="0" err="1"/>
              <a:t>Manzanar</a:t>
            </a:r>
            <a:r>
              <a:rPr lang="en-US" dirty="0"/>
              <a:t> National Historic Site</a:t>
            </a:r>
          </a:p>
          <a:p>
            <a:endParaRPr lang="en-US" dirty="0"/>
          </a:p>
        </p:txBody>
      </p:sp>
      <p:pic>
        <p:nvPicPr>
          <p:cNvPr id="10" name="Content Placeholder 9">
            <a:extLst>
              <a:ext uri="{FF2B5EF4-FFF2-40B4-BE49-F238E27FC236}">
                <a16:creationId xmlns:a16="http://schemas.microsoft.com/office/drawing/2014/main" id="{18BAB285-0529-BC45-8EAF-73487A3EDA3A}"/>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69848" y="2194560"/>
            <a:ext cx="4305182" cy="3237497"/>
          </a:xfrm>
        </p:spPr>
      </p:pic>
    </p:spTree>
    <p:extLst>
      <p:ext uri="{BB962C8B-B14F-4D97-AF65-F5344CB8AC3E}">
        <p14:creationId xmlns:p14="http://schemas.microsoft.com/office/powerpoint/2010/main" val="2467670220"/>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70D73-0260-1A4F-8BEC-271F633A7B9B}"/>
              </a:ext>
            </a:extLst>
          </p:cNvPr>
          <p:cNvSpPr>
            <a:spLocks noGrp="1"/>
          </p:cNvSpPr>
          <p:nvPr>
            <p:ph type="title"/>
          </p:nvPr>
        </p:nvSpPr>
        <p:spPr/>
        <p:txBody>
          <a:bodyPr/>
          <a:lstStyle/>
          <a:p>
            <a:r>
              <a:rPr lang="en-US" dirty="0"/>
              <a:t>Mary M. Farrell</a:t>
            </a:r>
          </a:p>
        </p:txBody>
      </p:sp>
      <p:pic>
        <p:nvPicPr>
          <p:cNvPr id="6" name="Content Placeholder 5">
            <a:extLst>
              <a:ext uri="{FF2B5EF4-FFF2-40B4-BE49-F238E27FC236}">
                <a16:creationId xmlns:a16="http://schemas.microsoft.com/office/drawing/2014/main" id="{1F4FA0BE-D705-7B48-A3E9-B162F90C131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14400" y="2093976"/>
            <a:ext cx="3240881" cy="3240881"/>
          </a:xfrm>
        </p:spPr>
      </p:pic>
      <p:sp>
        <p:nvSpPr>
          <p:cNvPr id="4" name="Content Placeholder 3">
            <a:extLst>
              <a:ext uri="{FF2B5EF4-FFF2-40B4-BE49-F238E27FC236}">
                <a16:creationId xmlns:a16="http://schemas.microsoft.com/office/drawing/2014/main" id="{AC8AE27D-E189-E34C-B8EB-54F4E27512E9}"/>
              </a:ext>
            </a:extLst>
          </p:cNvPr>
          <p:cNvSpPr>
            <a:spLocks noGrp="1"/>
          </p:cNvSpPr>
          <p:nvPr>
            <p:ph sz="half" idx="2"/>
          </p:nvPr>
        </p:nvSpPr>
        <p:spPr>
          <a:xfrm>
            <a:off x="4800601" y="2019300"/>
            <a:ext cx="6318504" cy="4152900"/>
          </a:xfrm>
        </p:spPr>
        <p:txBody>
          <a:bodyPr>
            <a:normAutofit fontScale="77500" lnSpcReduction="20000"/>
          </a:bodyPr>
          <a:lstStyle/>
          <a:p>
            <a:r>
              <a:rPr lang="en-US" dirty="0"/>
              <a:t>Currently principal investigator for Trans-</a:t>
            </a:r>
            <a:r>
              <a:rPr lang="en-US" dirty="0" err="1"/>
              <a:t>Sierran</a:t>
            </a:r>
            <a:r>
              <a:rPr lang="en-US" dirty="0"/>
              <a:t> Archaeological Research</a:t>
            </a:r>
          </a:p>
          <a:p>
            <a:r>
              <a:rPr lang="en-US" dirty="0"/>
              <a:t>Mary Farrell (</a:t>
            </a:r>
            <a:r>
              <a:rPr lang="en-US" dirty="0" err="1"/>
              <a:t>mollyofarrell@gmail.com</a:t>
            </a:r>
            <a:r>
              <a:rPr lang="en-US" dirty="0"/>
              <a:t>) has co-authored several historic resources inventory reports, National Register nominations, and professional archaeological papers about sites associated with the incarceration of Japanese Americans during World War II. </a:t>
            </a:r>
          </a:p>
          <a:p>
            <a:r>
              <a:rPr lang="en-US" dirty="0"/>
              <a:t>She serves as an instructor for the University of Hawai'i West </a:t>
            </a:r>
            <a:r>
              <a:rPr lang="en-US" dirty="0" err="1"/>
              <a:t>O'ahu</a:t>
            </a:r>
            <a:r>
              <a:rPr lang="en-US" dirty="0"/>
              <a:t> archaeological field methods class at Honouliuli Internment and POW Camp, </a:t>
            </a:r>
          </a:p>
          <a:p>
            <a:r>
              <a:rPr lang="en-US" dirty="0"/>
              <a:t>and assisted in the preparation of the National Historic Landmark theme study for sites associated with the Japanese American incarceration during World War II and the draft special resources study for Hawaiian sites associated with the incarceration of civilians during World War II. </a:t>
            </a:r>
          </a:p>
          <a:p>
            <a:r>
              <a:rPr lang="en-US" dirty="0"/>
              <a:t>She believes that archaeology can, and should be, a force for truth, justice, understanding, and peace.</a:t>
            </a:r>
          </a:p>
          <a:p>
            <a:r>
              <a:rPr lang="en-US" sz="1600" dirty="0"/>
              <a:t>From </a:t>
            </a:r>
            <a:r>
              <a:rPr lang="en-US" sz="1600" dirty="0">
                <a:hlinkClick r:id="rId3"/>
              </a:rPr>
              <a:t>https://encyclopedia.densho.org/authors/Mary%20M.%20Farrell/</a:t>
            </a:r>
            <a:endParaRPr lang="en-US" sz="1600" dirty="0"/>
          </a:p>
        </p:txBody>
      </p:sp>
    </p:spTree>
    <p:extLst>
      <p:ext uri="{BB962C8B-B14F-4D97-AF65-F5344CB8AC3E}">
        <p14:creationId xmlns:p14="http://schemas.microsoft.com/office/powerpoint/2010/main" val="1783860430"/>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CF760-D003-D64A-AA17-3A23F50103A7}"/>
              </a:ext>
            </a:extLst>
          </p:cNvPr>
          <p:cNvSpPr>
            <a:spLocks noGrp="1"/>
          </p:cNvSpPr>
          <p:nvPr>
            <p:ph type="title"/>
          </p:nvPr>
        </p:nvSpPr>
        <p:spPr/>
        <p:txBody>
          <a:bodyPr/>
          <a:lstStyle/>
          <a:p>
            <a:r>
              <a:rPr lang="en-US" dirty="0"/>
              <a:t>Ursula K. Frederick</a:t>
            </a:r>
          </a:p>
        </p:txBody>
      </p:sp>
      <p:pic>
        <p:nvPicPr>
          <p:cNvPr id="6" name="Content Placeholder 5">
            <a:extLst>
              <a:ext uri="{FF2B5EF4-FFF2-40B4-BE49-F238E27FC236}">
                <a16:creationId xmlns:a16="http://schemas.microsoft.com/office/drawing/2014/main" id="{8DB9D120-B902-494D-9B38-52FA0F9AFB1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14475" y="2112568"/>
            <a:ext cx="3326606" cy="4141624"/>
          </a:xfrm>
        </p:spPr>
      </p:pic>
      <p:sp>
        <p:nvSpPr>
          <p:cNvPr id="4" name="Content Placeholder 3">
            <a:extLst>
              <a:ext uri="{FF2B5EF4-FFF2-40B4-BE49-F238E27FC236}">
                <a16:creationId xmlns:a16="http://schemas.microsoft.com/office/drawing/2014/main" id="{F18F77F2-E483-A449-9A91-3EB98EF38973}"/>
              </a:ext>
            </a:extLst>
          </p:cNvPr>
          <p:cNvSpPr>
            <a:spLocks noGrp="1"/>
          </p:cNvSpPr>
          <p:nvPr>
            <p:ph sz="half" idx="2"/>
          </p:nvPr>
        </p:nvSpPr>
        <p:spPr>
          <a:xfrm>
            <a:off x="6067425" y="2194560"/>
            <a:ext cx="6124575" cy="3977640"/>
          </a:xfrm>
        </p:spPr>
        <p:txBody>
          <a:bodyPr>
            <a:normAutofit fontScale="55000" lnSpcReduction="20000"/>
          </a:bodyPr>
          <a:lstStyle/>
          <a:p>
            <a:r>
              <a:rPr lang="en-US" dirty="0"/>
              <a:t>Currently at</a:t>
            </a:r>
          </a:p>
          <a:p>
            <a:pPr lvl="1"/>
            <a:r>
              <a:rPr lang="en-US" dirty="0"/>
              <a:t>Australian National University-RC Discovery Early Career Researcher Award Fellow</a:t>
            </a:r>
          </a:p>
          <a:p>
            <a:pPr lvl="1"/>
            <a:r>
              <a:rPr lang="en-US" dirty="0"/>
              <a:t>University of Sydney, Faculty Member</a:t>
            </a:r>
          </a:p>
          <a:p>
            <a:pPr lvl="1"/>
            <a:r>
              <a:rPr lang="en-US" dirty="0"/>
              <a:t>Flinders University of South Australia, Adjunct Research Associate (?)</a:t>
            </a:r>
          </a:p>
          <a:p>
            <a:r>
              <a:rPr lang="en-US" dirty="0"/>
              <a:t>PhD, Visual Arts Australian National University </a:t>
            </a:r>
          </a:p>
          <a:p>
            <a:r>
              <a:rPr lang="en-US" dirty="0"/>
              <a:t>MA, Australian National University</a:t>
            </a:r>
          </a:p>
          <a:p>
            <a:r>
              <a:rPr lang="en-US" dirty="0"/>
              <a:t>BA, University of West Alabama</a:t>
            </a:r>
          </a:p>
          <a:p>
            <a:r>
              <a:rPr lang="en-US" dirty="0"/>
              <a:t>Cert Photography (MLTC)</a:t>
            </a:r>
          </a:p>
          <a:p>
            <a:r>
              <a:rPr lang="en-US" dirty="0"/>
              <a:t>Research Interests-Interdisciplinary:</a:t>
            </a:r>
          </a:p>
          <a:p>
            <a:pPr lvl="1"/>
            <a:r>
              <a:rPr lang="en-US" dirty="0"/>
              <a:t>Photography</a:t>
            </a:r>
          </a:p>
          <a:p>
            <a:pPr lvl="1"/>
            <a:r>
              <a:rPr lang="en-US" dirty="0"/>
              <a:t>Material culture</a:t>
            </a:r>
          </a:p>
          <a:p>
            <a:pPr lvl="1"/>
            <a:r>
              <a:rPr lang="en-US" dirty="0"/>
              <a:t>Automobilities</a:t>
            </a:r>
          </a:p>
          <a:p>
            <a:pPr lvl="1"/>
            <a:r>
              <a:rPr lang="en-US" dirty="0"/>
              <a:t>Visual anthropology</a:t>
            </a:r>
          </a:p>
          <a:p>
            <a:pPr lvl="1"/>
            <a:r>
              <a:rPr lang="en-US" dirty="0"/>
              <a:t>Graffiti</a:t>
            </a:r>
          </a:p>
          <a:p>
            <a:pPr lvl="1"/>
            <a:r>
              <a:rPr lang="en-US" dirty="0"/>
              <a:t>Alternative processes</a:t>
            </a:r>
          </a:p>
          <a:p>
            <a:pPr lvl="1"/>
            <a:r>
              <a:rPr lang="en-US" dirty="0"/>
              <a:t>Cultural heritage</a:t>
            </a:r>
          </a:p>
          <a:p>
            <a:pPr lvl="1"/>
            <a:r>
              <a:rPr lang="en-US" dirty="0"/>
              <a:t>Contemporary archaeologies</a:t>
            </a:r>
          </a:p>
          <a:p>
            <a:pPr lvl="1"/>
            <a:r>
              <a:rPr lang="en-US" dirty="0"/>
              <a:t>Environmental art</a:t>
            </a:r>
          </a:p>
        </p:txBody>
      </p:sp>
    </p:spTree>
    <p:extLst>
      <p:ext uri="{BB962C8B-B14F-4D97-AF65-F5344CB8AC3E}">
        <p14:creationId xmlns:p14="http://schemas.microsoft.com/office/powerpoint/2010/main" val="388919981"/>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r>
              <a:rPr lang="en-US" sz="3600" dirty="0"/>
              <a:t>Dr. Kelly M Britt</a:t>
            </a:r>
          </a:p>
          <a:p>
            <a:r>
              <a:rPr lang="en-US" sz="3600" dirty="0" err="1"/>
              <a:t>Kellym.britt@Brooklyn.cuny.edu</a:t>
            </a:r>
            <a:endParaRPr lang="en-US" sz="3600" dirty="0"/>
          </a:p>
        </p:txBody>
      </p:sp>
      <p:sp>
        <p:nvSpPr>
          <p:cNvPr id="5" name="Title 4"/>
          <p:cNvSpPr>
            <a:spLocks noGrp="1"/>
          </p:cNvSpPr>
          <p:nvPr>
            <p:ph type="title"/>
          </p:nvPr>
        </p:nvSpPr>
        <p:spPr/>
        <p:txBody>
          <a:bodyPr/>
          <a:lstStyle/>
          <a:p>
            <a:r>
              <a:rPr lang="en-US" dirty="0"/>
              <a:t>Questions and Comments</a:t>
            </a:r>
          </a:p>
        </p:txBody>
      </p:sp>
    </p:spTree>
    <p:extLst>
      <p:ext uri="{BB962C8B-B14F-4D97-AF65-F5344CB8AC3E}">
        <p14:creationId xmlns:p14="http://schemas.microsoft.com/office/powerpoint/2010/main" val="3076235230"/>
      </p:ext>
    </p:extLst>
  </p:cSld>
  <p:clrMapOvr>
    <a:masterClrMapping/>
  </p:clrMapOvr>
  <p:transition spd="med">
    <p:pull/>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eek 11 11.7.19" id="{478AD1A3-5315-9C40-9397-386D4C30A3DB}" vid="{CD39EB69-3A13-1340-964E-DFEFE41C52E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126</TotalTime>
  <Words>393</Words>
  <Application>Microsoft Macintosh PowerPoint</Application>
  <PresentationFormat>Widescreen</PresentationFormat>
  <Paragraphs>60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Calibri</vt:lpstr>
      <vt:lpstr>Rockwell</vt:lpstr>
      <vt:lpstr>Rockwell Condensed</vt:lpstr>
      <vt:lpstr>Rockwell Extra Bold</vt:lpstr>
      <vt:lpstr>Wingdings</vt:lpstr>
      <vt:lpstr>Wood Type</vt:lpstr>
      <vt:lpstr>ANTH 3420 Urban Archaeology</vt:lpstr>
      <vt:lpstr>Announcements</vt:lpstr>
      <vt:lpstr>Agenda</vt:lpstr>
      <vt:lpstr>C. F. Blake</vt:lpstr>
      <vt:lpstr>Jeffery F. Burton</vt:lpstr>
      <vt:lpstr>Mary M. Farrell</vt:lpstr>
      <vt:lpstr>Ursula K. Frederick</vt:lpstr>
      <vt:lpstr>Questions and Comments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 3420 Urban Archaeology</dc:title>
  <dc:creator>Kelly Britt</dc:creator>
  <cp:lastModifiedBy>Microsoft Office User</cp:lastModifiedBy>
  <cp:revision>9</cp:revision>
  <cp:lastPrinted>2019-11-07T15:18:46Z</cp:lastPrinted>
  <dcterms:created xsi:type="dcterms:W3CDTF">2019-11-20T15:03:56Z</dcterms:created>
  <dcterms:modified xsi:type="dcterms:W3CDTF">2019-11-21T16:32:21Z</dcterms:modified>
</cp:coreProperties>
</file>