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7077075" cy="9004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167" autoAdjust="0"/>
    <p:restoredTop sz="94660"/>
  </p:normalViewPr>
  <p:slideViewPr>
    <p:cSldViewPr>
      <p:cViewPr varScale="1">
        <p:scale>
          <a:sx n="98" d="100"/>
          <a:sy n="98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0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50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1BAC7-89C4-4C38-B91A-2222EDE38C5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52522"/>
            <a:ext cx="3066733" cy="4502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552522"/>
            <a:ext cx="3066733" cy="4502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01C73-2570-42C6-BE31-967F1700C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36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13FB9-548C-49D3-B24E-7C9C432763F9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87463" y="674688"/>
            <a:ext cx="4502150" cy="3376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276725"/>
            <a:ext cx="5661025" cy="40528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51863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551863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7FC540-3C8B-4450-97C1-64107385A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692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FC540-3C8B-4450-97C1-64107385A6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69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11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63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878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99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28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96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829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21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27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83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572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C1410-8A97-452C-9E77-E3A8F56B2FE0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809F0-7F0D-4597-A75F-9E7E1088FB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49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oundationcenter.org/newyork/" TargetMode="External"/><Relationship Id="rId7" Type="http://schemas.openxmlformats.org/officeDocument/2006/relationships/hyperlink" Target="http://philanthropynewsdigest.org/rfps" TargetMode="External"/><Relationship Id="rId2" Type="http://schemas.openxmlformats.org/officeDocument/2006/relationships/hyperlink" Target="https://www.rfcuny.org/RFWebsite/research/content.aspx?catID=119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nts.gov/custom/search.jsp" TargetMode="External"/><Relationship Id="rId5" Type="http://schemas.openxmlformats.org/officeDocument/2006/relationships/hyperlink" Target="http://foundationcenter.org/findfunders/foundfinder/" TargetMode="External"/><Relationship Id="rId4" Type="http://schemas.openxmlformats.org/officeDocument/2006/relationships/hyperlink" Target="http://pivot.cos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fcuny.org/FilesDirectory/PSC-CUNY/documents/GPS%20User%20Guide.pdf" TargetMode="External"/><Relationship Id="rId2" Type="http://schemas.openxmlformats.org/officeDocument/2006/relationships/hyperlink" Target="https://www.rfcuny.org/FilesDirectory/PSC-CUNY/documents/PSC-CUNY%20Research%20Award%20Program%2047,%20Info%20Sheet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fcuny.org/FilesDirectory/PSC-CUNY/documents/Evaluator%20Guide%2043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5410199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LACUNY Junior Faculty Research Roundtable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Professional Development Comm. Meeting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CUNY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Graduate School of Journalism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June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22, 2016	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9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“Preparation </a:t>
            </a:r>
            <a:r>
              <a:rPr lang="en-US" sz="19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Tips on Writing Successful Grant Proposals”</a:t>
            </a:r>
            <a:r>
              <a:rPr lang="en-US" sz="19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9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Janet Butler Munch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 &amp; Special Collections Librarian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25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Starts with a Good Idea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0" y="1676400"/>
            <a:ext cx="4800600" cy="444976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What</a:t>
            </a:r>
            <a:r>
              <a:rPr lang="en-US" sz="1600" dirty="0"/>
              <a:t> do you want to do?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What </a:t>
            </a:r>
            <a:r>
              <a:rPr lang="en-US" sz="1600" dirty="0"/>
              <a:t>has </a:t>
            </a:r>
            <a:r>
              <a:rPr lang="en-US" sz="1600" i="1" dirty="0"/>
              <a:t>already</a:t>
            </a:r>
            <a:r>
              <a:rPr lang="en-US" sz="1600" dirty="0"/>
              <a:t> been done, or not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What </a:t>
            </a:r>
            <a:r>
              <a:rPr lang="en-US" sz="1600" dirty="0"/>
              <a:t>outcomes or </a:t>
            </a:r>
            <a:r>
              <a:rPr lang="en-US" sz="1600" i="1" dirty="0"/>
              <a:t>end-results</a:t>
            </a:r>
            <a:r>
              <a:rPr lang="en-US" sz="1600" dirty="0"/>
              <a:t> are expected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What </a:t>
            </a:r>
            <a:r>
              <a:rPr lang="en-US" sz="1600" dirty="0"/>
              <a:t>do you </a:t>
            </a:r>
            <a:r>
              <a:rPr lang="en-US" sz="1600" i="1" dirty="0"/>
              <a:t>need</a:t>
            </a:r>
            <a:r>
              <a:rPr lang="en-US" sz="1600" dirty="0"/>
              <a:t> to do </a:t>
            </a:r>
            <a:r>
              <a:rPr lang="en-US" sz="1600" dirty="0" smtClean="0"/>
              <a:t>it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Why </a:t>
            </a:r>
            <a:r>
              <a:rPr lang="en-US" sz="1600" dirty="0"/>
              <a:t>is it important/significant/original?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</a:t>
            </a:r>
            <a:r>
              <a:rPr lang="en-US" sz="1600" dirty="0"/>
              <a:t>Why do it </a:t>
            </a:r>
            <a:r>
              <a:rPr lang="en-US" sz="1600" dirty="0" smtClean="0"/>
              <a:t>now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How </a:t>
            </a:r>
            <a:r>
              <a:rPr lang="en-US" sz="1600" dirty="0"/>
              <a:t>will you do it; and </a:t>
            </a:r>
            <a:r>
              <a:rPr lang="en-US" sz="1600" b="1" dirty="0"/>
              <a:t>When</a:t>
            </a:r>
            <a:r>
              <a:rPr lang="en-US" sz="1600" dirty="0"/>
              <a:t> (sequence</a:t>
            </a:r>
            <a:r>
              <a:rPr lang="en-US" sz="1600" dirty="0" smtClean="0"/>
              <a:t>)?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Who</a:t>
            </a:r>
            <a:r>
              <a:rPr lang="en-US" sz="1600" dirty="0"/>
              <a:t> will be involved</a:t>
            </a:r>
            <a:r>
              <a:rPr lang="en-US" sz="1600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Where </a:t>
            </a:r>
            <a:r>
              <a:rPr lang="en-US" sz="1600" dirty="0"/>
              <a:t>will project take place?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050" name="Picture 2" descr="C:\Users\jbmunch\AppData\Local\Microsoft\Windows\Temporary Internet Files\Content.IE5\GQAAA7HC\question-mark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2438400" cy="198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70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838200"/>
            <a:ext cx="716280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Finding Money </a:t>
            </a:r>
            <a:endParaRPr lang="en-US" sz="2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/>
              <a:t> </a:t>
            </a:r>
            <a:endParaRPr lang="en-US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campus Office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Grants &amp; Sponsored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Foundation of CUNY ---e.g., PSC-CUNY Research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Awards </a:t>
            </a:r>
            <a:r>
              <a:rPr lang="en-US" sz="1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2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ttps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://www.rfcuny.org/RFWebsite/research/content.aspx?catID=1190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Foundation Center of NY 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http://foundationcenter.org/newyork/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Government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Agencies---federal, state,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local -- NEH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IMLS, NYS Education Dept.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Organizations—ALA, LACUNY, METRO, NY Council for the Humanities</a:t>
            </a:r>
          </a:p>
          <a:p>
            <a:pPr lvl="0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College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Funding --- Office of the Provost,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Deans;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Friends of the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Library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Databases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PIVOT   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http://pivot.cos.com/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Foundation Directory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Online </a:t>
            </a:r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://foundationcenter.org/findfunders/foundfinder/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Grants.gov 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http://www.grants.gov/custom/search.jsp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[federal]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Philanthropy News Digest 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http://philanthropynewsdigest.org/rfps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62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Fit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098" name="Picture 2" descr="C:\Users\jbmunch\AppData\Local\Microsoft\Windows\Temporary Internet Files\Content.IE5\GQAAA7HC\squarepegroundholesmall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1"/>
            <a:ext cx="3333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43000" y="3048001"/>
            <a:ext cx="6172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You think you found </a:t>
            </a:r>
            <a:r>
              <a:rPr lang="en-US" i="1" dirty="0" smtClean="0"/>
              <a:t>your funding source</a:t>
            </a:r>
            <a:r>
              <a:rPr lang="en-US" dirty="0" smtClean="0"/>
              <a:t>…</a:t>
            </a:r>
          </a:p>
          <a:p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Review their website for purpose and priorities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Look for </a:t>
            </a:r>
            <a:r>
              <a:rPr lang="en-US" i="1" dirty="0" smtClean="0"/>
              <a:t>recent awards</a:t>
            </a:r>
            <a:r>
              <a:rPr lang="en-US" dirty="0" smtClean="0"/>
              <a:t>—titles, abstracts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Download guidelines &amp; application.  </a:t>
            </a:r>
            <a:r>
              <a:rPr lang="en-US" i="1" dirty="0" smtClean="0"/>
              <a:t>Read closely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Outline and start to jot down responses to sections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Talk to other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74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Proposal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Sections </a:t>
            </a:r>
            <a:b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(e.g., PSC-CUNY Research Award)</a:t>
            </a:r>
            <a:endParaRPr lang="en-US" sz="2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 lvl="0"/>
            <a:r>
              <a:rPr lang="en-US" dirty="0"/>
              <a:t>Abstract [ca. 10-12 lines]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You: education, publications, other research/grant awards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Narrative of </a:t>
            </a:r>
            <a:r>
              <a:rPr lang="en-US" dirty="0" smtClean="0"/>
              <a:t>Project –description; methods, importance, context,  objectives, plan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Budget &amp; </a:t>
            </a:r>
            <a:r>
              <a:rPr lang="en-US" dirty="0" smtClean="0"/>
              <a:t>Justification</a:t>
            </a:r>
          </a:p>
          <a:p>
            <a:pPr marL="0" lvl="0" indent="0">
              <a:buNone/>
            </a:pPr>
            <a:endParaRPr lang="en-US" dirty="0"/>
          </a:p>
          <a:p>
            <a:r>
              <a:rPr lang="en-US" sz="2500" dirty="0" smtClean="0"/>
              <a:t>Quick Reference Sheet:</a:t>
            </a:r>
            <a:endParaRPr lang="en-US" sz="2500" dirty="0"/>
          </a:p>
          <a:p>
            <a:pPr marL="0" indent="0">
              <a:buNone/>
            </a:pPr>
            <a:r>
              <a:rPr lang="en-US" sz="2500" dirty="0"/>
              <a:t> </a:t>
            </a:r>
            <a:r>
              <a:rPr lang="en-US" sz="2500" u="sng" dirty="0" smtClean="0">
                <a:hlinkClick r:id="rId2"/>
              </a:rPr>
              <a:t>https</a:t>
            </a:r>
            <a:r>
              <a:rPr lang="en-US" sz="2500" u="sng" dirty="0">
                <a:hlinkClick r:id="rId2"/>
              </a:rPr>
              <a:t>://</a:t>
            </a:r>
            <a:r>
              <a:rPr lang="en-US" sz="2500" u="sng" dirty="0" smtClean="0">
                <a:hlinkClick r:id="rId2"/>
              </a:rPr>
              <a:t>www.rfcuny.org/FilesDirectory/PSC-CUNY/documents/PSC- CUNY%20Research%20Award%20Program%2047</a:t>
            </a:r>
            <a:r>
              <a:rPr lang="en-US" sz="2500" u="sng" dirty="0">
                <a:hlinkClick r:id="rId2"/>
              </a:rPr>
              <a:t>,%20Info%20Sheet.pdf</a:t>
            </a:r>
            <a:endParaRPr lang="en-US" sz="2500" u="sng" dirty="0"/>
          </a:p>
          <a:p>
            <a:pPr marL="0" indent="0">
              <a:buNone/>
            </a:pPr>
            <a:endParaRPr lang="en-US" sz="2500" dirty="0"/>
          </a:p>
          <a:p>
            <a:r>
              <a:rPr lang="en-US" sz="2500" dirty="0"/>
              <a:t>Grant Proposal Users Guide</a:t>
            </a:r>
          </a:p>
          <a:p>
            <a:pPr marL="0" indent="0">
              <a:buNone/>
            </a:pPr>
            <a:r>
              <a:rPr lang="en-US" sz="2500" u="sng" dirty="0">
                <a:hlinkClick r:id="rId3"/>
              </a:rPr>
              <a:t>https://www.rfcuny.org/FilesDirectory/PSC-CUNY/documents/GPS%20User%20Guide.pdf</a:t>
            </a:r>
            <a:endParaRPr lang="en-US" sz="2500" dirty="0"/>
          </a:p>
          <a:p>
            <a:pPr marL="0" indent="0">
              <a:buNone/>
            </a:pPr>
            <a:r>
              <a:rPr lang="en-US" sz="2500" dirty="0"/>
              <a:t> </a:t>
            </a:r>
          </a:p>
          <a:p>
            <a:r>
              <a:rPr lang="en-US" sz="2500" dirty="0"/>
              <a:t>Evaluator’s Guide:</a:t>
            </a:r>
          </a:p>
          <a:p>
            <a:pPr marL="0" indent="0">
              <a:buNone/>
            </a:pPr>
            <a:r>
              <a:rPr lang="en-US" sz="2500" u="sng" dirty="0">
                <a:hlinkClick r:id="rId4"/>
              </a:rPr>
              <a:t>https://www.rfcuny.org/FilesDirectory/PSC-CUNY/documents/Evaluator%20Guide%2043.pdf</a:t>
            </a:r>
            <a:endParaRPr lang="en-US" sz="2500" dirty="0"/>
          </a:p>
          <a:p>
            <a:pPr marL="0" indent="0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17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Submitting Your Application </a:t>
            </a:r>
            <a:endParaRPr lang="en-US" sz="2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jbmunch\AppData\Local\Microsoft\Windows\Temporary Internet Files\Content.IE5\1XBIZODL\list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19200" y="3244334"/>
            <a:ext cx="693420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i="1" dirty="0" smtClean="0"/>
              <a:t>Everything </a:t>
            </a:r>
            <a:r>
              <a:rPr lang="en-US" dirty="0" smtClean="0"/>
              <a:t>goes through your Grants Office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They will ask for the funding agency deadline &amp; guidelines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Word process your application first and save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Most funders and your College use an internal online grant system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CUNY requires CITI training </a:t>
            </a:r>
            <a:r>
              <a:rPr lang="en-US" i="1" dirty="0" smtClean="0"/>
              <a:t>before</a:t>
            </a:r>
            <a:r>
              <a:rPr lang="en-US" dirty="0" smtClean="0"/>
              <a:t> submitting grants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Research on people needs IRB approval </a:t>
            </a:r>
            <a:r>
              <a:rPr lang="en-US" i="1" dirty="0" smtClean="0"/>
              <a:t>before</a:t>
            </a:r>
            <a:r>
              <a:rPr lang="en-US" dirty="0" smtClean="0"/>
              <a:t> </a:t>
            </a:r>
            <a:r>
              <a:rPr lang="en-US" u="sng" dirty="0" smtClean="0"/>
              <a:t>beginning</a:t>
            </a:r>
            <a:r>
              <a:rPr lang="en-US" dirty="0" smtClean="0"/>
              <a:t> work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Institutional sign-off is by the College Grants </a:t>
            </a:r>
            <a:r>
              <a:rPr lang="en-US" dirty="0" smtClean="0"/>
              <a:t>Director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CUNY Research Foundation manages all grant awards </a:t>
            </a:r>
            <a:r>
              <a:rPr lang="en-US" sz="1600" dirty="0" smtClean="0"/>
              <a:t>(fiscally/legally)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681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</a:t>
            </a: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Grant Writing 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Mistakes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146" name="Picture 2" descr="C:\Users\jbmunch\AppData\Local\Microsoft\Windows\Temporary Internet Files\Content.IE5\GQAAA7HC\600px-Mandatory_road_sign_stop.svg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47800" y="3244334"/>
            <a:ext cx="6172199" cy="351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Being too wordy; not concise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Writing overly complex </a:t>
            </a:r>
            <a:r>
              <a:rPr lang="en-US" dirty="0" smtClean="0"/>
              <a:t>sentences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Distracting the reviewer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Not “selling” project  or stating its significance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Not giving project context; or saying what’s been done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Unclear research plan &amp; goals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Not showing a command of the </a:t>
            </a:r>
            <a:r>
              <a:rPr lang="en-US" dirty="0" smtClean="0"/>
              <a:t>methodology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Disconnect among abstract, narrative and budget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Not following all 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3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jbmunch\AppData\Local\Microsoft\Windows\Temporary Internet Files\Content.IE5\GQAAA7HC\helpful%20tip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52400"/>
            <a:ext cx="2187921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6800" y="3352800"/>
            <a:ext cx="6781800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Go to information sessions; watch webinars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Give yourself time to prepare </a:t>
            </a:r>
            <a:r>
              <a:rPr lang="en-US" dirty="0" smtClean="0"/>
              <a:t>applications, well in advance</a:t>
            </a:r>
            <a:endParaRPr lang="en-US" dirty="0"/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Pre-write: outline &amp; make notes on each section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Address evaluation criteria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Don’t assume reviewers know; they judge by what you say  </a:t>
            </a:r>
            <a:endParaRPr lang="en-US" dirty="0" smtClean="0"/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Talk to those who have won grants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Ask someone to give you feedback on your application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Read your proposal out loud; and re-edit throughout</a:t>
            </a:r>
          </a:p>
        </p:txBody>
      </p:sp>
    </p:spTree>
    <p:extLst>
      <p:ext uri="{BB962C8B-B14F-4D97-AF65-F5344CB8AC3E}">
        <p14:creationId xmlns:p14="http://schemas.microsoft.com/office/powerpoint/2010/main" val="294687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312</Words>
  <Application>Microsoft Office PowerPoint</Application>
  <PresentationFormat>On-screen Show (4:3)</PresentationFormat>
  <Paragraphs>92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LACUNY Junior Faculty Research Roundtable &amp; Professional Development Comm. Meeting    CUNY Graduate School of Journalism      June 22, 2016   “Preparation &amp; Tips on Writing Successful Grant Proposals”   Janet Butler Munch Professor &amp; Special Collections Librarian </vt:lpstr>
      <vt:lpstr>It Starts with a Good Idea </vt:lpstr>
      <vt:lpstr>PowerPoint Presentation</vt:lpstr>
      <vt:lpstr> The Right Fit </vt:lpstr>
      <vt:lpstr>Typical Proposal  Sections  (e.g., PSC-CUNY Research Award)</vt:lpstr>
      <vt:lpstr>Submitting Your Application </vt:lpstr>
      <vt:lpstr> Common Grant Writing Mistakes </vt:lpstr>
      <vt:lpstr>PowerPoint Presentation</vt:lpstr>
    </vt:vector>
  </TitlesOfParts>
  <Company>Lehman College, CUNY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LACUNY Junior Faculty Research Roundtable &amp; Professional Development Comm. Meeting   @CUNY Graduate School of Journalism  June 22, 2016   “Preparation and Tips on Writing Successful Grant Proposals”   Janet Butler Munch Professor &amp; Special Collections Librarian</dc:title>
  <dc:creator>jbmunch</dc:creator>
  <cp:lastModifiedBy>jbmunch</cp:lastModifiedBy>
  <cp:revision>26</cp:revision>
  <cp:lastPrinted>2016-06-21T21:09:38Z</cp:lastPrinted>
  <dcterms:created xsi:type="dcterms:W3CDTF">2016-06-20T19:20:28Z</dcterms:created>
  <dcterms:modified xsi:type="dcterms:W3CDTF">2016-06-22T14:54:50Z</dcterms:modified>
</cp:coreProperties>
</file>