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DA66070-8BE1-4016-8C73-E6030A2D3A0B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7DC456-9E97-40EF-8D9C-2E47C41160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15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lacuny.org/pdf/membershipform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LACUNY Professional Travel Grants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25243" y="3978873"/>
            <a:ext cx="7549977" cy="132080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62500" lnSpcReduction="20000"/>
          </a:bodyPr>
          <a:lstStyle/>
          <a:p>
            <a:pPr algn="l"/>
            <a:r>
              <a:rPr lang="en-US" sz="3000" b="1" dirty="0" smtClean="0">
                <a:solidFill>
                  <a:srgbClr val="00B050"/>
                </a:solidFill>
              </a:rPr>
              <a:t>Professional Development- Building Options@ CUNY : (Re)discover the Possibilities</a:t>
            </a:r>
            <a:endParaRPr lang="en-US" sz="2900" b="1" dirty="0">
              <a:solidFill>
                <a:srgbClr val="00B050"/>
              </a:solidFill>
            </a:endParaRPr>
          </a:p>
          <a:p>
            <a:r>
              <a:rPr lang="en-US" sz="2900" b="1" dirty="0" smtClean="0">
                <a:solidFill>
                  <a:srgbClr val="0070C0"/>
                </a:solidFill>
              </a:rPr>
              <a:t>Prof. Alexandra de </a:t>
            </a:r>
            <a:r>
              <a:rPr lang="en-US" sz="2900" b="1" dirty="0" err="1" smtClean="0">
                <a:solidFill>
                  <a:srgbClr val="0070C0"/>
                </a:solidFill>
              </a:rPr>
              <a:t>Luise</a:t>
            </a:r>
            <a:r>
              <a:rPr lang="en-US" sz="2900" b="1" dirty="0" smtClean="0">
                <a:solidFill>
                  <a:srgbClr val="0070C0"/>
                </a:solidFill>
              </a:rPr>
              <a:t>, QC and Dr. Kanu A. Nagra, BMCC</a:t>
            </a:r>
          </a:p>
          <a:p>
            <a:r>
              <a:rPr lang="en-US" sz="2900" b="1" dirty="0" smtClean="0">
                <a:solidFill>
                  <a:srgbClr val="0070C0"/>
                </a:solidFill>
              </a:rPr>
              <a:t>Co-Chairs LACUNY PDC </a:t>
            </a:r>
            <a:endParaRPr lang="en-US" sz="29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063" y="6089593"/>
            <a:ext cx="3065850" cy="6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9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LACUNY PDC is Planning Other Professional 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70C0"/>
                </a:solidFill>
              </a:rPr>
              <a:t>What are your views of having awards for Professional Accomplishments?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Distinguished Librarian Award</a:t>
            </a:r>
          </a:p>
          <a:p>
            <a:pPr marL="0" indent="0" algn="ctr">
              <a:buNone/>
            </a:pPr>
            <a:r>
              <a:rPr lang="en-US" dirty="0" smtClean="0"/>
              <a:t>Book/ Paper Publication Awards</a:t>
            </a:r>
          </a:p>
          <a:p>
            <a:pPr marL="0" indent="0" algn="ctr">
              <a:buNone/>
            </a:pPr>
            <a:r>
              <a:rPr lang="en-US" dirty="0" smtClean="0"/>
              <a:t>Other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Thanks!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 Dr. Kanu Nagra and  Prof. Alexandra de </a:t>
            </a:r>
            <a:r>
              <a:rPr lang="en-US" dirty="0" err="1" smtClean="0"/>
              <a:t>Luise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Co-Chairs LACUNY PDC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09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LACUNY Professional Travel Grant 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Frequency of Awards : </a:t>
            </a:r>
            <a:r>
              <a:rPr lang="en-US" dirty="0"/>
              <a:t>Fall and </a:t>
            </a:r>
            <a:r>
              <a:rPr lang="en-US" dirty="0" smtClean="0"/>
              <a:t>Spring</a:t>
            </a:r>
            <a:r>
              <a:rPr lang="en-US" dirty="0"/>
              <a:t>  for total 6 </a:t>
            </a:r>
            <a:r>
              <a:rPr lang="en-US" dirty="0" smtClean="0">
                <a:solidFill>
                  <a:srgbClr val="00B050"/>
                </a:solidFill>
              </a:rPr>
              <a:t>FULL LACUNY </a:t>
            </a:r>
            <a:r>
              <a:rPr lang="en-US" dirty="0"/>
              <a:t>m</a:t>
            </a:r>
            <a:r>
              <a:rPr lang="en-US" dirty="0" smtClean="0"/>
              <a:t>embers</a:t>
            </a:r>
          </a:p>
          <a:p>
            <a:r>
              <a:rPr lang="en-US" dirty="0" smtClean="0"/>
              <a:t>Purpose : Attending and/or Presenting at Professional Conference/Event/ Meeting</a:t>
            </a:r>
          </a:p>
          <a:p>
            <a:r>
              <a:rPr lang="en-US" dirty="0"/>
              <a:t>Award : $600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4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Eligibility- </a:t>
            </a:r>
            <a:r>
              <a:rPr lang="en-US" dirty="0"/>
              <a:t>LACUNY Professional Travel Grant </a:t>
            </a:r>
            <a:r>
              <a:rPr lang="en-US" dirty="0" smtClean="0"/>
              <a:t>Awards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Applicants must be LACUNY members with full membership before applying for the award.</a:t>
            </a:r>
          </a:p>
          <a:p>
            <a:pPr marL="0" indent="0">
              <a:buNone/>
            </a:pPr>
            <a:r>
              <a:rPr lang="en-US" dirty="0"/>
              <a:t>For more details about LACUNY Membership and payment information see :</a:t>
            </a:r>
          </a:p>
          <a:p>
            <a:pPr marL="0" indent="0">
              <a:buNone/>
            </a:pPr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://www.lacuny.org/pdf/membershipform.pdf</a:t>
            </a:r>
            <a:endParaRPr lang="en-US" dirty="0"/>
          </a:p>
          <a:p>
            <a:r>
              <a:rPr lang="en-US" dirty="0" smtClean="0"/>
              <a:t>Awards </a:t>
            </a:r>
            <a:r>
              <a:rPr lang="en-US" dirty="0"/>
              <a:t>will not be given to more than one person from each institution.</a:t>
            </a:r>
          </a:p>
          <a:p>
            <a:r>
              <a:rPr lang="en-US" dirty="0" smtClean="0"/>
              <a:t>Past </a:t>
            </a:r>
            <a:r>
              <a:rPr lang="en-US" dirty="0"/>
              <a:t>grant awardees are NOT eligible.</a:t>
            </a:r>
          </a:p>
          <a:p>
            <a:r>
              <a:rPr lang="en-US" dirty="0" smtClean="0"/>
              <a:t>Availability-</a:t>
            </a:r>
            <a:r>
              <a:rPr lang="en-US" dirty="0"/>
              <a:t>-or lack of availability--of travel funds at local colleges or library departments are not considered</a:t>
            </a:r>
            <a:r>
              <a:rPr lang="en-US" dirty="0" smtClean="0"/>
              <a:t>.</a:t>
            </a:r>
          </a:p>
          <a:p>
            <a:r>
              <a:rPr lang="en-US" dirty="0"/>
              <a:t>Grant recipients can acquire/request money from their colleges but cannot duplicate receipts.</a:t>
            </a:r>
          </a:p>
          <a:p>
            <a:pPr marL="0" indent="0">
              <a:buNone/>
            </a:pPr>
            <a:r>
              <a:rPr lang="en-US" dirty="0"/>
              <a:t> </a:t>
            </a:r>
            <a:r>
              <a:rPr lang="en-US" dirty="0" smtClean="0">
                <a:solidFill>
                  <a:srgbClr val="00B0F0"/>
                </a:solidFill>
              </a:rPr>
              <a:t>This </a:t>
            </a:r>
            <a:r>
              <a:rPr lang="en-US" dirty="0">
                <a:solidFill>
                  <a:srgbClr val="00B0F0"/>
                </a:solidFill>
              </a:rPr>
              <a:t>is not a research travel grant, which is covered by the PSC-CUNY Research Awards. In addition, this grant is separate from any funds which may be available through a particular college or </a:t>
            </a:r>
            <a:r>
              <a:rPr lang="en-US" dirty="0" smtClean="0">
                <a:solidFill>
                  <a:srgbClr val="00B0F0"/>
                </a:solidFill>
              </a:rPr>
              <a:t>department.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1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67944"/>
          </a:xfrm>
        </p:spPr>
        <p:txBody>
          <a:bodyPr/>
          <a:lstStyle/>
          <a:p>
            <a:r>
              <a:rPr lang="en-US" dirty="0" smtClean="0"/>
              <a:t>Professional Travel Grant Application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6205" y="2627870"/>
            <a:ext cx="10305536" cy="324799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900" dirty="0" smtClean="0">
                <a:solidFill>
                  <a:srgbClr val="0070C0"/>
                </a:solidFill>
              </a:rPr>
              <a:t>Must Read and Follow the Proposal Guidelines</a:t>
            </a:r>
          </a:p>
          <a:p>
            <a:r>
              <a:rPr lang="en-US" b="1" dirty="0"/>
              <a:t>Proposal: </a:t>
            </a:r>
            <a:r>
              <a:rPr lang="en-US" dirty="0"/>
              <a:t>It should be no longer than 500 words. </a:t>
            </a:r>
            <a:r>
              <a:rPr lang="en-US" b="1" dirty="0"/>
              <a:t>Please note applications submitted with more than 500 words will not be considered.</a:t>
            </a:r>
            <a:br>
              <a:rPr lang="en-US" b="1" dirty="0"/>
            </a:br>
            <a:r>
              <a:rPr lang="en-US" dirty="0"/>
              <a:t>* Explain how attending such an event can benefit the applicant in his/her professional development</a:t>
            </a:r>
            <a:br>
              <a:rPr lang="en-US" dirty="0"/>
            </a:br>
            <a:r>
              <a:rPr lang="en-US" dirty="0"/>
              <a:t>* Indicate how the member’s attendance furthers LACUNY’s mission</a:t>
            </a:r>
            <a:br>
              <a:rPr lang="en-US" dirty="0"/>
            </a:br>
            <a:r>
              <a:rPr lang="en-US" dirty="0"/>
              <a:t>* Describe how one’s attendance contributes to areas of special focus within CUNY libraries</a:t>
            </a:r>
            <a:br>
              <a:rPr lang="en-US" dirty="0"/>
            </a:br>
            <a:r>
              <a:rPr lang="en-US" dirty="0"/>
              <a:t>* Describe how the </a:t>
            </a:r>
            <a:r>
              <a:rPr lang="en-US" dirty="0" smtClean="0"/>
              <a:t>conference or meeting </a:t>
            </a:r>
            <a:r>
              <a:rPr lang="en-US" dirty="0"/>
              <a:t>or event explores new trends in the field.</a:t>
            </a:r>
            <a:br>
              <a:rPr lang="en-US" dirty="0"/>
            </a:br>
            <a:r>
              <a:rPr lang="en-US" dirty="0"/>
              <a:t>* How well these ideas are communicated in the proposal to the reviewers.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Professional Travel Grant Application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b="1" dirty="0"/>
              <a:t>Budget: </a:t>
            </a:r>
            <a:r>
              <a:rPr lang="en-US" dirty="0"/>
              <a:t>The inclusion of a detailed budget indicating the following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• Estimation of travel expenses (by most economical method)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•  Air</a:t>
            </a:r>
            <a:br>
              <a:rPr lang="en-US" dirty="0"/>
            </a:br>
            <a:r>
              <a:rPr lang="en-US" dirty="0"/>
              <a:t>•  Train</a:t>
            </a:r>
            <a:br>
              <a:rPr lang="en-US" dirty="0"/>
            </a:br>
            <a:r>
              <a:rPr lang="en-US" dirty="0"/>
              <a:t>•  Car</a:t>
            </a:r>
            <a:br>
              <a:rPr lang="en-US" dirty="0"/>
            </a:br>
            <a:r>
              <a:rPr lang="en-US" dirty="0"/>
              <a:t>•  Other</a:t>
            </a:r>
            <a:br>
              <a:rPr lang="en-US" dirty="0"/>
            </a:br>
            <a:r>
              <a:rPr lang="en-US" dirty="0"/>
              <a:t>•   Meals</a:t>
            </a:r>
            <a:br>
              <a:rPr lang="en-US" dirty="0"/>
            </a:br>
            <a:r>
              <a:rPr lang="en-US" dirty="0"/>
              <a:t>•   Lodging</a:t>
            </a:r>
            <a:br>
              <a:rPr lang="en-US" dirty="0"/>
            </a:br>
            <a:r>
              <a:rPr lang="en-US" dirty="0"/>
              <a:t>•   Registration fee</a:t>
            </a:r>
            <a:br>
              <a:rPr lang="en-US" dirty="0"/>
            </a:br>
            <a:r>
              <a:rPr lang="en-US" dirty="0"/>
              <a:t>•   Local </a:t>
            </a:r>
            <a:r>
              <a:rPr lang="en-US" dirty="0" smtClean="0"/>
              <a:t>travel</a:t>
            </a:r>
          </a:p>
          <a:p>
            <a:r>
              <a:rPr lang="en-US" dirty="0" smtClean="0"/>
              <a:t>It may go above $600 but award is granted for $600.</a:t>
            </a:r>
            <a:r>
              <a:rPr lang="en-US" dirty="0"/>
              <a:t> Grant recipients can acquire/request money from their colleges but cannot duplicate receipts.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1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Do’s and Don’ts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write the proposals in set word limit</a:t>
            </a:r>
          </a:p>
          <a:p>
            <a:r>
              <a:rPr lang="en-US" dirty="0" smtClean="0"/>
              <a:t>Submit on time (11:59 PM EST)</a:t>
            </a:r>
          </a:p>
          <a:p>
            <a:r>
              <a:rPr lang="en-US" dirty="0" smtClean="0"/>
              <a:t>Quality </a:t>
            </a:r>
            <a:r>
              <a:rPr lang="en-US" dirty="0"/>
              <a:t>o</a:t>
            </a:r>
            <a:r>
              <a:rPr lang="en-US" dirty="0" smtClean="0"/>
              <a:t>f writing</a:t>
            </a:r>
          </a:p>
          <a:p>
            <a:r>
              <a:rPr lang="en-US" dirty="0" smtClean="0"/>
              <a:t>Do not mention your college, library name in the proposal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3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Codes, Blind Review Process and </a:t>
            </a:r>
            <a:r>
              <a:rPr lang="en-US" dirty="0" smtClean="0"/>
              <a:t>Rubrics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683768" y="2528763"/>
          <a:ext cx="8824464" cy="352767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0376"/>
                <a:gridCol w="904742"/>
                <a:gridCol w="1164031"/>
                <a:gridCol w="1164031"/>
                <a:gridCol w="942311"/>
                <a:gridCol w="1108601"/>
                <a:gridCol w="942311"/>
                <a:gridCol w="1607471"/>
                <a:gridCol w="720590"/>
              </a:tblGrid>
              <a:tr h="1626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Applications  Code( AP Code)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Project Proposal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Is it 500 words or below?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If Yes: Evaluate the application based on rubrics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If NO- Do not evaluate it and assign -NC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 Category 1: How does attendance further LACUNY's mission?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Category 2: Organization &amp; clarity of proposal; are the objectives clearly communicated?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Category 3: How does attendance contribute to areas of special focus within CUNY libraries?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Category4: How does attendance help participant explore new trends in the field?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Category 5: Is the candidate selected as a speaker /presenter of event/conference?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If YES = 1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If NO=0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 if the candidate submitted a proposal in event  and still waiting to hear the result then  the ranking is equivalent to NO =0)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Total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</a:tr>
              <a:tr h="2710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SP161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</a:tr>
              <a:tr h="3209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SP162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</a:tr>
              <a:tr h="265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SP163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9400" algn="l"/>
                        </a:tabLs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</a:tr>
              <a:tr h="2365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SP164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</a:tr>
              <a:tr h="28768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SP165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</a:tr>
              <a:tr h="3098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530" marR="66530" marT="0" marB="0"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232" y="5964233"/>
            <a:ext cx="876301" cy="18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8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Winners, Summary Report and Distribution of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The winners are announced along with their conference paper title and venue over </a:t>
            </a:r>
            <a:r>
              <a:rPr lang="en-US" dirty="0" smtClean="0"/>
              <a:t>CULIBS</a:t>
            </a:r>
          </a:p>
          <a:p>
            <a:r>
              <a:rPr lang="en-US" dirty="0" smtClean="0"/>
              <a:t>It is  </a:t>
            </a:r>
            <a:r>
              <a:rPr lang="en-US" dirty="0"/>
              <a:t>not necessary to be a </a:t>
            </a:r>
            <a:r>
              <a:rPr lang="en-US" dirty="0" smtClean="0"/>
              <a:t>presenter at conference </a:t>
            </a:r>
            <a:r>
              <a:rPr lang="en-US" dirty="0"/>
              <a:t>in order to win. </a:t>
            </a:r>
            <a:r>
              <a:rPr lang="en-US" dirty="0" smtClean="0"/>
              <a:t>Of </a:t>
            </a:r>
            <a:r>
              <a:rPr lang="en-US" dirty="0"/>
              <a:t>the past 18 librarian winners, 15 presented, 2 attended and 1 was unable to </a:t>
            </a:r>
            <a:r>
              <a:rPr lang="en-US" dirty="0" smtClean="0"/>
              <a:t>attend</a:t>
            </a:r>
          </a:p>
          <a:p>
            <a:r>
              <a:rPr lang="en-US" dirty="0" smtClean="0"/>
              <a:t>Following within a month of </a:t>
            </a:r>
            <a:r>
              <a:rPr lang="en-US" dirty="0"/>
              <a:t>conference, it is required to submit receipts and a one </a:t>
            </a:r>
            <a:r>
              <a:rPr lang="en-US" dirty="0" smtClean="0"/>
              <a:t>page summary </a:t>
            </a:r>
            <a:r>
              <a:rPr lang="en-US" dirty="0"/>
              <a:t>report</a:t>
            </a:r>
          </a:p>
          <a:p>
            <a:r>
              <a:rPr lang="en-US" dirty="0" smtClean="0"/>
              <a:t>By </a:t>
            </a:r>
            <a:r>
              <a:rPr lang="en-US" dirty="0"/>
              <a:t>accepting the award </a:t>
            </a:r>
            <a:r>
              <a:rPr lang="en-US" dirty="0" smtClean="0"/>
              <a:t>they </a:t>
            </a:r>
            <a:r>
              <a:rPr lang="en-US" dirty="0"/>
              <a:t>are attending this particular conference</a:t>
            </a:r>
          </a:p>
          <a:p>
            <a:r>
              <a:rPr lang="en-US" dirty="0" smtClean="0"/>
              <a:t>Can </a:t>
            </a:r>
            <a:r>
              <a:rPr lang="en-US" dirty="0"/>
              <a:t>only win once, and no more than one winner per round from any one CUNY institution. </a:t>
            </a:r>
            <a:endParaRPr lang="en-US" dirty="0" smtClean="0"/>
          </a:p>
          <a:p>
            <a:r>
              <a:rPr lang="en-US" dirty="0" smtClean="0"/>
              <a:t>Winners </a:t>
            </a:r>
            <a:r>
              <a:rPr lang="en-US" dirty="0"/>
              <a:t>have become reviewers. We occasionally seek volunteers to review travel grant applications from among our committee. Winners have been invited to our committee meetings to give a short presentation of their </a:t>
            </a:r>
            <a:r>
              <a:rPr lang="en-US" dirty="0" smtClean="0"/>
              <a:t>paper</a:t>
            </a:r>
          </a:p>
          <a:p>
            <a:r>
              <a:rPr lang="en-US" dirty="0">
                <a:solidFill>
                  <a:srgbClr val="FF0000"/>
                </a:solidFill>
              </a:rPr>
              <a:t>If family emergency or </a:t>
            </a:r>
            <a:r>
              <a:rPr lang="en-US" dirty="0" smtClean="0">
                <a:solidFill>
                  <a:srgbClr val="FF0000"/>
                </a:solidFill>
              </a:rPr>
              <a:t>other un avoidable circumstances doesn’t </a:t>
            </a:r>
            <a:r>
              <a:rPr lang="en-US" dirty="0">
                <a:solidFill>
                  <a:srgbClr val="FF0000"/>
                </a:solidFill>
              </a:rPr>
              <a:t>allow you to attend conference, let co chairs know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If your proposed paper is not accepted and you are still attending the same conference , You can still keep the award if you are winner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8381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70C0"/>
                </a:solidFill>
              </a:rPr>
              <a:t>LACUNY Professional Travel Award Fall 2016.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    Look for announcement over CULIB-L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532" y="5713155"/>
            <a:ext cx="2060634" cy="433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10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75</TotalTime>
  <Words>597</Words>
  <Application>Microsoft Office PowerPoint</Application>
  <PresentationFormat>Widescreen</PresentationFormat>
  <Paragraphs>121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Times New Roman</vt:lpstr>
      <vt:lpstr>Organic</vt:lpstr>
      <vt:lpstr>LACUNY Professional Travel Grants</vt:lpstr>
      <vt:lpstr>LACUNY Professional Travel Grant Awards</vt:lpstr>
      <vt:lpstr>Eligibility- LACUNY Professional Travel Grant Awards</vt:lpstr>
      <vt:lpstr>Professional Travel Grant Application </vt:lpstr>
      <vt:lpstr>Professional Travel Grant Application </vt:lpstr>
      <vt:lpstr>Do’s and Don’ts</vt:lpstr>
      <vt:lpstr>Application Codes, Blind Review Process and Rubrics</vt:lpstr>
      <vt:lpstr> Winners, Summary Report and Distribution of Funds</vt:lpstr>
      <vt:lpstr>Upcoming</vt:lpstr>
      <vt:lpstr>LACUNY PDC is Planning Other Professional Awards</vt:lpstr>
      <vt:lpstr>Thanks! </vt:lpstr>
    </vt:vector>
  </TitlesOfParts>
  <Company>Borough of Manhattan Community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LACUNY Professional Travel Grants</dc:title>
  <dc:creator>Kanu A. Nagra</dc:creator>
  <cp:lastModifiedBy>Kanu A. Nagra</cp:lastModifiedBy>
  <cp:revision>10</cp:revision>
  <dcterms:created xsi:type="dcterms:W3CDTF">2016-06-22T14:05:31Z</dcterms:created>
  <dcterms:modified xsi:type="dcterms:W3CDTF">2016-06-23T15:47:30Z</dcterms:modified>
</cp:coreProperties>
</file>