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0" r:id="rId7"/>
    <p:sldId id="261" r:id="rId8"/>
    <p:sldId id="262" r:id="rId9"/>
    <p:sldId id="263" r:id="rId10"/>
    <p:sldId id="264" r:id="rId11"/>
    <p:sldId id="265" r:id="rId12"/>
    <p:sldId id="266"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93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2561C8-16A7-4992-9B7F-6D2B5792E32E}"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2518007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561C8-16A7-4992-9B7F-6D2B5792E32E}"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18932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561C8-16A7-4992-9B7F-6D2B5792E32E}"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3139887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561C8-16A7-4992-9B7F-6D2B5792E32E}"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2892647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2561C8-16A7-4992-9B7F-6D2B5792E32E}"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1383249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2561C8-16A7-4992-9B7F-6D2B5792E32E}" type="datetimeFigureOut">
              <a:rPr lang="en-US" smtClean="0"/>
              <a:t>6/22/2016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816885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2561C8-16A7-4992-9B7F-6D2B5792E32E}" type="datetimeFigureOut">
              <a:rPr lang="en-US" smtClean="0"/>
              <a:t>6/22/2016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2621865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2561C8-16A7-4992-9B7F-6D2B5792E32E}" type="datetimeFigureOut">
              <a:rPr lang="en-US" smtClean="0"/>
              <a:t>6/22/2016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1839873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561C8-16A7-4992-9B7F-6D2B5792E32E}" type="datetimeFigureOut">
              <a:rPr lang="en-US" smtClean="0"/>
              <a:t>6/22/2016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370818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561C8-16A7-4992-9B7F-6D2B5792E32E}" type="datetimeFigureOut">
              <a:rPr lang="en-US" smtClean="0"/>
              <a:t>6/22/2016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969914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561C8-16A7-4992-9B7F-6D2B5792E32E}" type="datetimeFigureOut">
              <a:rPr lang="en-US" smtClean="0"/>
              <a:t>6/22/2016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79A65B-A206-4AC4-B605-0F35CB5A5563}" type="slidenum">
              <a:rPr lang="en-US" smtClean="0"/>
              <a:t>‹#›</a:t>
            </a:fld>
            <a:endParaRPr lang="en-US"/>
          </a:p>
        </p:txBody>
      </p:sp>
    </p:spTree>
    <p:extLst>
      <p:ext uri="{BB962C8B-B14F-4D97-AF65-F5344CB8AC3E}">
        <p14:creationId xmlns:p14="http://schemas.microsoft.com/office/powerpoint/2010/main" val="1503421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561C8-16A7-4992-9B7F-6D2B5792E32E}" type="datetimeFigureOut">
              <a:rPr lang="en-US" smtClean="0"/>
              <a:t>6/22/2016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A65B-A206-4AC4-B605-0F35CB5A5563}" type="slidenum">
              <a:rPr lang="en-US" smtClean="0"/>
              <a:t>‹#›</a:t>
            </a:fld>
            <a:endParaRPr lang="en-US"/>
          </a:p>
        </p:txBody>
      </p:sp>
    </p:spTree>
    <p:extLst>
      <p:ext uri="{BB962C8B-B14F-4D97-AF65-F5344CB8AC3E}">
        <p14:creationId xmlns:p14="http://schemas.microsoft.com/office/powerpoint/2010/main" val="459213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psc-cuny.org/sites/default/files/KnowYourRightsLibraryFaculty_Download.pdf" TargetMode="External"/><Relationship Id="rId7" Type="http://schemas.openxmlformats.org/officeDocument/2006/relationships/hyperlink" Target="http://www.lacuny.org/pdf/climbing/total.pdf" TargetMode="External"/><Relationship Id="rId2" Type="http://schemas.openxmlformats.org/officeDocument/2006/relationships/hyperlink" Target="http://www.psc-cuny.org/important-information-library-faculty-rights" TargetMode="External"/><Relationship Id="rId1" Type="http://schemas.openxmlformats.org/officeDocument/2006/relationships/slideLayout" Target="../slideLayouts/slideLayout2.xml"/><Relationship Id="rId6" Type="http://schemas.openxmlformats.org/officeDocument/2006/relationships/hyperlink" Target="http://www2.cuny.edu/wp-content/uploads/sites/4/page-assets/about/administration/offices/library-services/professional-reassignment-leave/profleaveform1213.pdf" TargetMode="External"/><Relationship Id="rId5" Type="http://schemas.openxmlformats.org/officeDocument/2006/relationships/hyperlink" Target="http://www2.cuny.edu/about/administration/offices/library-services/professional-reassignment-leave/" TargetMode="External"/><Relationship Id="rId4" Type="http://schemas.openxmlformats.org/officeDocument/2006/relationships/hyperlink" Target="http://www.psc-cuny.org/our-contra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400" dirty="0" smtClean="0"/>
              <a:t>Designing a Professional Development Path:</a:t>
            </a:r>
            <a:br>
              <a:rPr lang="en-US" sz="4400" dirty="0" smtClean="0"/>
            </a:br>
            <a:r>
              <a:rPr lang="en-US" sz="4400" dirty="0" smtClean="0"/>
              <a:t/>
            </a:r>
            <a:br>
              <a:rPr lang="en-US" sz="4400" dirty="0" smtClean="0"/>
            </a:br>
            <a:r>
              <a:rPr lang="en-US" sz="4900" b="1" dirty="0" smtClean="0"/>
              <a:t>Professional/Faculty Leaves and Reassigned Time</a:t>
            </a:r>
            <a:endParaRPr lang="en-US" sz="4900" dirty="0"/>
          </a:p>
        </p:txBody>
      </p:sp>
      <p:sp>
        <p:nvSpPr>
          <p:cNvPr id="3" name="Subtitle 2"/>
          <p:cNvSpPr>
            <a:spLocks noGrp="1"/>
          </p:cNvSpPr>
          <p:nvPr>
            <p:ph type="subTitle" idx="1"/>
          </p:nvPr>
        </p:nvSpPr>
        <p:spPr>
          <a:xfrm>
            <a:off x="1524000" y="4300538"/>
            <a:ext cx="9144000" cy="1655762"/>
          </a:xfrm>
        </p:spPr>
        <p:txBody>
          <a:bodyPr>
            <a:normAutofit/>
          </a:bodyPr>
          <a:lstStyle/>
          <a:p>
            <a:r>
              <a:rPr lang="en-US" sz="2000" dirty="0" smtClean="0"/>
              <a:t>Bonnie R. Nelson</a:t>
            </a:r>
          </a:p>
          <a:p>
            <a:r>
              <a:rPr lang="en-US" sz="2000" dirty="0" smtClean="0"/>
              <a:t>Professor</a:t>
            </a:r>
          </a:p>
          <a:p>
            <a:r>
              <a:rPr lang="en-US" sz="2000" dirty="0" smtClean="0"/>
              <a:t>Associate Librarian for Information Systems</a:t>
            </a:r>
          </a:p>
          <a:p>
            <a:r>
              <a:rPr lang="en-US" sz="2000" dirty="0" smtClean="0"/>
              <a:t>John Jay College of Criminal Justice</a:t>
            </a:r>
            <a:endParaRPr lang="en-US" sz="2000" dirty="0"/>
          </a:p>
        </p:txBody>
      </p:sp>
      <p:pic>
        <p:nvPicPr>
          <p:cNvPr id="4" name="Picture 5" descr="jjsig_fc_4cp jm.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637" y="5703886"/>
            <a:ext cx="1143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cuny_logotype_PMS_blue.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02900" y="5948362"/>
            <a:ext cx="1033463"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632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Sabbaticals (Fellowship Awards)</a:t>
            </a:r>
            <a:br>
              <a:rPr lang="en-US" dirty="0" smtClean="0"/>
            </a:br>
            <a:r>
              <a:rPr lang="en-US" sz="4000" dirty="0" smtClean="0"/>
              <a:t>(cont.)</a:t>
            </a:r>
            <a:endParaRPr lang="en-US" sz="4000" dirty="0"/>
          </a:p>
        </p:txBody>
      </p:sp>
      <p:sp>
        <p:nvSpPr>
          <p:cNvPr id="3" name="Content Placeholder 2"/>
          <p:cNvSpPr>
            <a:spLocks noGrp="1"/>
          </p:cNvSpPr>
          <p:nvPr>
            <p:ph idx="1"/>
          </p:nvPr>
        </p:nvSpPr>
        <p:spPr/>
        <p:txBody>
          <a:bodyPr>
            <a:normAutofit/>
          </a:bodyPr>
          <a:lstStyle/>
          <a:p>
            <a:pPr marL="0" indent="0">
              <a:buNone/>
            </a:pPr>
            <a:r>
              <a:rPr lang="en-US" dirty="0" smtClean="0"/>
              <a:t>25.3 (b</a:t>
            </a:r>
            <a:r>
              <a:rPr lang="en-US" dirty="0"/>
              <a:t>) Applications: </a:t>
            </a:r>
          </a:p>
          <a:p>
            <a:pPr marL="0" indent="0">
              <a:buNone/>
            </a:pPr>
            <a:r>
              <a:rPr lang="en-US" dirty="0"/>
              <a:t>1. </a:t>
            </a:r>
            <a:r>
              <a:rPr lang="en-US" dirty="0" smtClean="0"/>
              <a:t> Applications </a:t>
            </a:r>
            <a:r>
              <a:rPr lang="en-US" dirty="0"/>
              <a:t>for a fellowship award may be made for the following purposes: </a:t>
            </a:r>
          </a:p>
          <a:p>
            <a:r>
              <a:rPr lang="en-US" dirty="0"/>
              <a:t>(</a:t>
            </a:r>
            <a:r>
              <a:rPr lang="en-US" dirty="0" err="1"/>
              <a:t>i</a:t>
            </a:r>
            <a:r>
              <a:rPr lang="en-US" dirty="0"/>
              <a:t>) Research (including study and related travel) </a:t>
            </a:r>
          </a:p>
          <a:p>
            <a:r>
              <a:rPr lang="en-US" dirty="0"/>
              <a:t>(ii) Improvement of teaching </a:t>
            </a:r>
          </a:p>
          <a:p>
            <a:r>
              <a:rPr lang="en-US" dirty="0"/>
              <a:t>(iii) Creative work in literature or the arts </a:t>
            </a:r>
          </a:p>
          <a:p>
            <a:pPr marL="0" indent="0">
              <a:buNone/>
            </a:pPr>
            <a:r>
              <a:rPr lang="en-US" dirty="0"/>
              <a:t>2. Such application shall also state that the applicant will continue to serve for at least one year after expiration of the term of his or her leave unless this provision is expressly waived by the Board of Trustees.</a:t>
            </a:r>
          </a:p>
        </p:txBody>
      </p:sp>
    </p:spTree>
    <p:extLst>
      <p:ext uri="{BB962C8B-B14F-4D97-AF65-F5344CB8AC3E}">
        <p14:creationId xmlns:p14="http://schemas.microsoft.com/office/powerpoint/2010/main" val="1851244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Sabbaticals (Fellowship Awards)</a:t>
            </a:r>
            <a:br>
              <a:rPr lang="en-US" dirty="0" smtClean="0"/>
            </a:br>
            <a:r>
              <a:rPr lang="en-US" sz="4000" dirty="0" smtClean="0"/>
              <a:t>(cont.)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25. 3(b</a:t>
            </a:r>
            <a:r>
              <a:rPr lang="en-US" dirty="0"/>
              <a:t>) Applications: </a:t>
            </a:r>
          </a:p>
          <a:p>
            <a:pPr marL="0" indent="0">
              <a:buNone/>
            </a:pPr>
            <a:r>
              <a:rPr lang="en-US" dirty="0"/>
              <a:t>5. Application may be for one of three types of fellowship leaves: </a:t>
            </a:r>
          </a:p>
          <a:p>
            <a:r>
              <a:rPr lang="en-US" dirty="0" smtClean="0"/>
              <a:t> </a:t>
            </a:r>
            <a:r>
              <a:rPr lang="en-US" dirty="0"/>
              <a:t>a full year leave at 80% of the bi-weekly salary rate </a:t>
            </a:r>
          </a:p>
          <a:p>
            <a:r>
              <a:rPr lang="en-US" dirty="0"/>
              <a:t> </a:t>
            </a:r>
            <a:r>
              <a:rPr lang="en-US" dirty="0" smtClean="0"/>
              <a:t>a </a:t>
            </a:r>
            <a:r>
              <a:rPr lang="en-US" dirty="0"/>
              <a:t>one-half year leave at 80% of the bi-weekly salary rate </a:t>
            </a:r>
          </a:p>
          <a:p>
            <a:r>
              <a:rPr lang="en-US" dirty="0" smtClean="0"/>
              <a:t> </a:t>
            </a:r>
            <a:r>
              <a:rPr lang="en-US" dirty="0"/>
              <a:t>a one-half year </a:t>
            </a:r>
            <a:r>
              <a:rPr lang="en-US" dirty="0" smtClean="0"/>
              <a:t>leave </a:t>
            </a:r>
            <a:r>
              <a:rPr lang="en-US" dirty="0"/>
              <a:t>at full pay </a:t>
            </a:r>
            <a:endParaRPr lang="en-US" dirty="0" smtClean="0"/>
          </a:p>
          <a:p>
            <a:pPr marL="0" indent="0">
              <a:buNone/>
            </a:pPr>
            <a:r>
              <a:rPr lang="en-US" dirty="0" smtClean="0"/>
              <a:t>…</a:t>
            </a:r>
          </a:p>
          <a:p>
            <a:pPr marL="0" indent="0">
              <a:buNone/>
            </a:pPr>
            <a:r>
              <a:rPr lang="en-US" b="1" u="sng" dirty="0" smtClean="0"/>
              <a:t>Fellowship </a:t>
            </a:r>
            <a:r>
              <a:rPr lang="en-US" b="1" u="sng" dirty="0"/>
              <a:t>leaves received by members of the instructional staff who serve in the libraries will be of the same duration as those of other instructional staff</a:t>
            </a:r>
            <a:r>
              <a:rPr lang="en-US" u="sng" dirty="0"/>
              <a:t>. </a:t>
            </a:r>
            <a:r>
              <a:rPr lang="en-US" dirty="0"/>
              <a:t>Members of the instructional staff who serve in libraries will not accrue annual leave during the period of the fellowship leave. </a:t>
            </a:r>
          </a:p>
        </p:txBody>
      </p:sp>
    </p:spTree>
    <p:extLst>
      <p:ext uri="{BB962C8B-B14F-4D97-AF65-F5344CB8AC3E}">
        <p14:creationId xmlns:p14="http://schemas.microsoft.com/office/powerpoint/2010/main" val="3751077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Scholar Incentive Awards</a:t>
            </a:r>
            <a:br>
              <a:rPr lang="en-US" dirty="0" smtClean="0"/>
            </a:br>
            <a:r>
              <a:rPr lang="en-US" sz="4000" dirty="0" smtClean="0"/>
              <a:t>Section 25.4</a:t>
            </a:r>
            <a:endParaRPr lang="en-US"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Scholar Incentive Awards of not less than one semester nor more than one year shall be established for full-time personnel in the following titles: Professor, Associate Professor, Assistant Professor, Instructor, Lecturer, University Professor, Distinguished Professor and Medical Series. The only purpose of these Awards shall be to facilitate bona fide and documented scholarly research. </a:t>
            </a:r>
            <a:endParaRPr lang="en-US" dirty="0" smtClean="0"/>
          </a:p>
          <a:p>
            <a:pPr marL="0" indent="0">
              <a:buNone/>
            </a:pPr>
            <a:r>
              <a:rPr lang="en-US" dirty="0"/>
              <a:t>1. A candidate shall be a full-time member of the instructional staff in one of the above titles. </a:t>
            </a:r>
          </a:p>
          <a:p>
            <a:pPr marL="0" indent="0">
              <a:buNone/>
            </a:pPr>
            <a:r>
              <a:rPr lang="en-US" dirty="0"/>
              <a:t>2. A candidate shall have completed not less than one full year of continuous paid full-time service with the University before becoming eligible for a Scholar </a:t>
            </a:r>
            <a:r>
              <a:rPr lang="en-US"/>
              <a:t>Incentive </a:t>
            </a:r>
            <a:r>
              <a:rPr lang="en-US" smtClean="0"/>
              <a:t>Award…</a:t>
            </a:r>
            <a:endParaRPr lang="en-US" dirty="0" smtClean="0"/>
          </a:p>
          <a:p>
            <a:pPr marL="0" indent="0">
              <a:buNone/>
            </a:pPr>
            <a:r>
              <a:rPr lang="en-US" dirty="0"/>
              <a:t>4. A candidate may be compensated by the University for up to 25% of annual salary rate. </a:t>
            </a:r>
          </a:p>
        </p:txBody>
      </p:sp>
    </p:spTree>
    <p:extLst>
      <p:ext uri="{BB962C8B-B14F-4D97-AF65-F5344CB8AC3E}">
        <p14:creationId xmlns:p14="http://schemas.microsoft.com/office/powerpoint/2010/main" val="2623581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365125"/>
            <a:ext cx="10515600" cy="777875"/>
          </a:xfrm>
        </p:spPr>
        <p:txBody>
          <a:bodyPr/>
          <a:lstStyle/>
          <a:p>
            <a:r>
              <a:rPr lang="en-US" dirty="0" smtClean="0"/>
              <a:t>Further Information:</a:t>
            </a:r>
            <a:endParaRPr lang="en-US" dirty="0"/>
          </a:p>
        </p:txBody>
      </p:sp>
      <p:sp>
        <p:nvSpPr>
          <p:cNvPr id="6" name="Content Placeholder 5"/>
          <p:cNvSpPr>
            <a:spLocks noGrp="1"/>
          </p:cNvSpPr>
          <p:nvPr>
            <p:ph idx="1"/>
          </p:nvPr>
        </p:nvSpPr>
        <p:spPr>
          <a:xfrm>
            <a:off x="838200" y="1384300"/>
            <a:ext cx="10515600" cy="4792663"/>
          </a:xfrm>
        </p:spPr>
        <p:txBody>
          <a:bodyPr>
            <a:noAutofit/>
          </a:bodyPr>
          <a:lstStyle/>
          <a:p>
            <a:pPr marL="0" indent="0">
              <a:buNone/>
            </a:pPr>
            <a:r>
              <a:rPr lang="en-US" sz="2000" b="1" dirty="0"/>
              <a:t>Important Information on Library Faculty Rights</a:t>
            </a:r>
            <a:r>
              <a:rPr lang="en-US" sz="2000" dirty="0"/>
              <a:t>.  PSC-CUNY </a:t>
            </a:r>
            <a:r>
              <a:rPr lang="en-US" sz="2000" dirty="0" smtClean="0"/>
              <a:t>webpage: </a:t>
            </a:r>
            <a:r>
              <a:rPr lang="en-US" sz="2000" u="sng" dirty="0" smtClean="0">
                <a:hlinkClick r:id="rId2"/>
              </a:rPr>
              <a:t>http</a:t>
            </a:r>
            <a:r>
              <a:rPr lang="en-US" sz="2000" u="sng" dirty="0">
                <a:hlinkClick r:id="rId2"/>
              </a:rPr>
              <a:t>://</a:t>
            </a:r>
            <a:r>
              <a:rPr lang="en-US" sz="2000" u="sng" dirty="0" smtClean="0">
                <a:hlinkClick r:id="rId2"/>
              </a:rPr>
              <a:t>www.psc-cuny.org/important-information-library-faculty-rights</a:t>
            </a:r>
            <a:r>
              <a:rPr lang="en-US" sz="2000" dirty="0" smtClean="0"/>
              <a:t>or </a:t>
            </a:r>
            <a:r>
              <a:rPr lang="en-US" sz="2000" dirty="0"/>
              <a:t>PDF: </a:t>
            </a:r>
            <a:r>
              <a:rPr lang="en-US" sz="2000" u="sng" dirty="0">
                <a:hlinkClick r:id="rId3"/>
              </a:rPr>
              <a:t>http://www.psc-cuny.org/sites/default/files/KnowYourRightsLibraryFaculty_Download.pdf</a:t>
            </a:r>
            <a:endParaRPr lang="en-US" sz="2000" dirty="0"/>
          </a:p>
          <a:p>
            <a:pPr marL="0" indent="0">
              <a:buNone/>
            </a:pPr>
            <a:r>
              <a:rPr lang="en-US" sz="2000" b="1" dirty="0" smtClean="0"/>
              <a:t>PSC-CUNY </a:t>
            </a:r>
            <a:r>
              <a:rPr lang="en-US" sz="2000" b="1" dirty="0"/>
              <a:t>Contract</a:t>
            </a:r>
            <a:r>
              <a:rPr lang="en-US" sz="2000" dirty="0"/>
              <a:t> (currently </a:t>
            </a:r>
            <a:r>
              <a:rPr lang="en-US" sz="2000" dirty="0" smtClean="0"/>
              <a:t>2007-2010)  </a:t>
            </a:r>
            <a:r>
              <a:rPr lang="en-US" sz="2000" u="sng" dirty="0" smtClean="0">
                <a:hlinkClick r:id="rId4"/>
              </a:rPr>
              <a:t>http</a:t>
            </a:r>
            <a:r>
              <a:rPr lang="en-US" sz="2000" u="sng" dirty="0">
                <a:hlinkClick r:id="rId4"/>
              </a:rPr>
              <a:t>://www.psc-cuny.org/our-contracts</a:t>
            </a:r>
            <a:endParaRPr lang="en-US" sz="2000" dirty="0"/>
          </a:p>
          <a:p>
            <a:pPr marL="0" indent="0">
              <a:buNone/>
            </a:pPr>
            <a:r>
              <a:rPr lang="en-US" sz="2000" b="1" dirty="0" smtClean="0"/>
              <a:t>Professional </a:t>
            </a:r>
            <a:r>
              <a:rPr lang="en-US" sz="2000" b="1" dirty="0"/>
              <a:t>Reassignment Leave: Rules and Procedures for Professional Reassignment in the Libraries</a:t>
            </a:r>
            <a:r>
              <a:rPr lang="en-US" sz="2000" dirty="0"/>
              <a:t>.  From the Office of Library </a:t>
            </a:r>
            <a:r>
              <a:rPr lang="en-US" sz="2000" dirty="0" smtClean="0"/>
              <a:t>Services. </a:t>
            </a:r>
            <a:r>
              <a:rPr lang="en-US" sz="2000" u="sng" dirty="0" smtClean="0">
                <a:hlinkClick r:id="rId5"/>
              </a:rPr>
              <a:t>http</a:t>
            </a:r>
            <a:r>
              <a:rPr lang="en-US" sz="2000" u="sng" dirty="0">
                <a:hlinkClick r:id="rId5"/>
              </a:rPr>
              <a:t>://www2.cuny.edu/about/administration/offices/library-services/professional-reassignment-leave/</a:t>
            </a:r>
            <a:endParaRPr lang="en-US" sz="2000" dirty="0"/>
          </a:p>
          <a:p>
            <a:pPr marL="0" indent="0">
              <a:buNone/>
            </a:pPr>
            <a:r>
              <a:rPr lang="en-US" sz="2000" dirty="0"/>
              <a:t>Application form for Professional </a:t>
            </a:r>
            <a:r>
              <a:rPr lang="en-US" sz="2000" dirty="0" smtClean="0"/>
              <a:t>Reassignment</a:t>
            </a:r>
            <a:r>
              <a:rPr lang="en-US" sz="2000" u="sng" dirty="0" smtClean="0">
                <a:hlinkClick r:id="rId6"/>
              </a:rPr>
              <a:t>http</a:t>
            </a:r>
            <a:r>
              <a:rPr lang="en-US" sz="2000" u="sng" dirty="0">
                <a:hlinkClick r:id="rId6"/>
              </a:rPr>
              <a:t>://www2.cuny.edu/wp-content/uploads/sites/4/page-assets/about/administration/offices/library-services/professional-reassignment-leave/profleaveform1213.pdf</a:t>
            </a:r>
            <a:endParaRPr lang="en-US" sz="2000" dirty="0"/>
          </a:p>
          <a:p>
            <a:pPr marL="0" indent="0">
              <a:buNone/>
            </a:pPr>
            <a:r>
              <a:rPr lang="en-US" sz="2000" dirty="0"/>
              <a:t> </a:t>
            </a:r>
            <a:r>
              <a:rPr lang="en-US" sz="2000" b="1" dirty="0" smtClean="0"/>
              <a:t>Climbing </a:t>
            </a:r>
            <a:r>
              <a:rPr lang="en-US" sz="2000" b="1" dirty="0"/>
              <a:t>the Ladder of Success for Library Faculty in the City University of New York</a:t>
            </a:r>
            <a:r>
              <a:rPr lang="en-US" sz="2000" dirty="0"/>
              <a:t>: Papers delivered March 19, 2004 at John Jay College of Criminal Justice for a program sponsored by the Professional Development Committee of The Library Association of the City University of New York (LACUNY</a:t>
            </a:r>
            <a:r>
              <a:rPr lang="en-US" sz="2000" dirty="0" smtClean="0"/>
              <a:t>).</a:t>
            </a:r>
            <a:r>
              <a:rPr lang="en-US" sz="2000" u="sng" dirty="0" smtClean="0">
                <a:hlinkClick r:id="rId7"/>
              </a:rPr>
              <a:t>http</a:t>
            </a:r>
            <a:r>
              <a:rPr lang="en-US" sz="2000" u="sng" dirty="0">
                <a:hlinkClick r:id="rId7"/>
              </a:rPr>
              <a:t>://www.lacuny.org/pdf/climbing/total.pdf</a:t>
            </a:r>
            <a:endParaRPr lang="en-US" sz="2000" dirty="0"/>
          </a:p>
          <a:p>
            <a:pPr marL="0" indent="0">
              <a:buNone/>
            </a:pPr>
            <a:endParaRPr lang="en-US" sz="1400" dirty="0"/>
          </a:p>
        </p:txBody>
      </p:sp>
    </p:spTree>
    <p:extLst>
      <p:ext uri="{BB962C8B-B14F-4D97-AF65-F5344CB8AC3E}">
        <p14:creationId xmlns:p14="http://schemas.microsoft.com/office/powerpoint/2010/main" val="38015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Workweek</a:t>
            </a:r>
            <a:br>
              <a:rPr lang="en-US" dirty="0" smtClean="0"/>
            </a:br>
            <a:r>
              <a:rPr lang="en-US" sz="3600" dirty="0" smtClean="0"/>
              <a:t>Article 15: Workload</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a:t>15.4 Workload for non-classroom members of the Instructional Staff, including members of the Instructional Staff assigned to the libraries, Student Personnel Staff, Counselors, HEOs, Registrars, College Laboratory Technicians and Research Assistants: </a:t>
            </a:r>
          </a:p>
          <a:p>
            <a:r>
              <a:rPr lang="en-US" dirty="0"/>
              <a:t>The work year shall be September 1 through August 31, including periods of annual leave as provided in Article 14. (Except for periods of annual leave as provided in Article 14, student personnel staff, counselors and library staff, in academic titles, shall be available for assignment.) </a:t>
            </a:r>
          </a:p>
          <a:p>
            <a:r>
              <a:rPr lang="en-US" dirty="0"/>
              <a:t>(a) Effective August 25, 2006, all members of the Instructional Staff assigned as Counselors or to other student personnel assignments, except those in the Higher Education Officer series, shall have a workweek of thirty (30) hours as assigned. </a:t>
            </a:r>
          </a:p>
          <a:p>
            <a:r>
              <a:rPr lang="en-US" dirty="0"/>
              <a:t>(b) All other members of the non-classroom Instructional Staff, shall have a </a:t>
            </a:r>
            <a:r>
              <a:rPr lang="en-US" b="1" u="sng" dirty="0"/>
              <a:t>workweek of thirty-five (35) hours as assigned</a:t>
            </a:r>
            <a:r>
              <a:rPr lang="en-US" dirty="0"/>
              <a:t>. </a:t>
            </a:r>
          </a:p>
        </p:txBody>
      </p:sp>
    </p:spTree>
    <p:extLst>
      <p:ext uri="{BB962C8B-B14F-4D97-AF65-F5344CB8AC3E}">
        <p14:creationId xmlns:p14="http://schemas.microsoft.com/office/powerpoint/2010/main" val="797714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Workweek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r>
              <a:rPr lang="en-US" dirty="0"/>
              <a:t>(c) Employees on the non-classroom Instructional Staff of the City University of New York shall not be required to work an excessive number of hours, or be assigned an unreasonable schedule, it being recognized by the parties that members of the staff have the obligation to perform their responsibilities in keeping with the proper staffing of the day session, evening session, summer session, extension divisions and special programs of the University. </a:t>
            </a:r>
          </a:p>
          <a:p>
            <a:r>
              <a:rPr lang="en-US" dirty="0"/>
              <a:t>(d) It is understood that split schedules do not meet the definition of a reasonable schedule. A split schedule is a schedule in which the hours assigned are not consecutive except for meal periods. </a:t>
            </a:r>
          </a:p>
        </p:txBody>
      </p:sp>
    </p:spTree>
    <p:extLst>
      <p:ext uri="{BB962C8B-B14F-4D97-AF65-F5344CB8AC3E}">
        <p14:creationId xmlns:p14="http://schemas.microsoft.com/office/powerpoint/2010/main" val="939334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Leave</a:t>
            </a:r>
            <a:br>
              <a:rPr lang="en-US" dirty="0" smtClean="0"/>
            </a:br>
            <a:r>
              <a:rPr lang="en-US" sz="3600" dirty="0" smtClean="0"/>
              <a:t>Article 14: Leaves and Holidays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14.3 (b</a:t>
            </a:r>
            <a:r>
              <a:rPr lang="en-US" dirty="0"/>
              <a:t>) For members of the instructional staff who, prior to January 1, 1988, are employed full-time as Librarians or in the Registrar series and who continue to be employed as Librarians or in the Registrar series there shall be 30 work days of annual leave. </a:t>
            </a:r>
          </a:p>
          <a:p>
            <a:r>
              <a:rPr lang="en-US" dirty="0"/>
              <a:t>Members of the instructional staff who are employed full-time as Librarians on or after January 1, 1988 shall accrue annual leave at the following rates: </a:t>
            </a:r>
          </a:p>
          <a:p>
            <a:r>
              <a:rPr lang="en-US" dirty="0"/>
              <a:t>During the 1st year of </a:t>
            </a:r>
            <a:r>
              <a:rPr lang="en-US" dirty="0" smtClean="0"/>
              <a:t>service: </a:t>
            </a:r>
            <a:r>
              <a:rPr lang="en-US" dirty="0"/>
              <a:t>20 days </a:t>
            </a:r>
          </a:p>
          <a:p>
            <a:r>
              <a:rPr lang="en-US" dirty="0"/>
              <a:t>During the 2nd through 11th </a:t>
            </a:r>
            <a:r>
              <a:rPr lang="en-US" dirty="0" smtClean="0"/>
              <a:t>year of service and thereafter: </a:t>
            </a:r>
            <a:r>
              <a:rPr lang="en-US" b="1" u="sng" dirty="0" smtClean="0"/>
              <a:t>20 days </a:t>
            </a:r>
            <a:r>
              <a:rPr lang="en-US" b="1" u="sng" dirty="0"/>
              <a:t>plus one additional day for each year </a:t>
            </a:r>
            <a:r>
              <a:rPr lang="en-US" b="1" u="sng" dirty="0" smtClean="0"/>
              <a:t>of </a:t>
            </a:r>
            <a:r>
              <a:rPr lang="en-US" b="1" u="sng" dirty="0"/>
              <a:t>service </a:t>
            </a:r>
            <a:r>
              <a:rPr lang="en-US" b="1" u="sng" dirty="0" smtClean="0"/>
              <a:t>to </a:t>
            </a:r>
            <a:r>
              <a:rPr lang="en-US" b="1" u="sng" dirty="0"/>
              <a:t>a </a:t>
            </a:r>
            <a:r>
              <a:rPr lang="en-US" b="1" u="sng" dirty="0" smtClean="0"/>
              <a:t>maximum </a:t>
            </a:r>
            <a:r>
              <a:rPr lang="en-US" b="1" u="sng" dirty="0"/>
              <a:t>of 30 days </a:t>
            </a:r>
          </a:p>
        </p:txBody>
      </p:sp>
    </p:spTree>
    <p:extLst>
      <p:ext uri="{BB962C8B-B14F-4D97-AF65-F5344CB8AC3E}">
        <p14:creationId xmlns:p14="http://schemas.microsoft.com/office/powerpoint/2010/main" val="3184308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leave in tentative contract </a:t>
            </a:r>
            <a:endParaRPr lang="en-US" dirty="0"/>
          </a:p>
        </p:txBody>
      </p:sp>
      <p:sp>
        <p:nvSpPr>
          <p:cNvPr id="3" name="Content Placeholder 2"/>
          <p:cNvSpPr>
            <a:spLocks noGrp="1"/>
          </p:cNvSpPr>
          <p:nvPr>
            <p:ph idx="1"/>
          </p:nvPr>
        </p:nvSpPr>
        <p:spPr/>
        <p:txBody>
          <a:bodyPr/>
          <a:lstStyle/>
          <a:p>
            <a:pPr marL="0" indent="0">
              <a:buNone/>
            </a:pPr>
            <a:r>
              <a:rPr lang="en-US" sz="4400" b="1" dirty="0">
                <a:solidFill>
                  <a:srgbClr val="FF0000"/>
                </a:solidFill>
              </a:rPr>
              <a:t>Library Faculty:</a:t>
            </a:r>
          </a:p>
          <a:p>
            <a:r>
              <a:rPr lang="en-US" sz="4400" dirty="0">
                <a:solidFill>
                  <a:srgbClr val="FF0000"/>
                </a:solidFill>
              </a:rPr>
              <a:t>Annual leave for faculty employed full time as librarians, regardless of years of service, will be increased to </a:t>
            </a:r>
            <a:r>
              <a:rPr lang="en-US" sz="4400" b="1" u="sng" dirty="0">
                <a:solidFill>
                  <a:srgbClr val="FF0000"/>
                </a:solidFill>
              </a:rPr>
              <a:t>40 work days</a:t>
            </a:r>
            <a:r>
              <a:rPr lang="en-US" sz="4400" dirty="0">
                <a:solidFill>
                  <a:srgbClr val="FF0000"/>
                </a:solidFill>
              </a:rPr>
              <a:t>.</a:t>
            </a:r>
          </a:p>
          <a:p>
            <a:endParaRPr lang="en-US" dirty="0"/>
          </a:p>
        </p:txBody>
      </p:sp>
    </p:spTree>
    <p:extLst>
      <p:ext uri="{BB962C8B-B14F-4D97-AF65-F5344CB8AC3E}">
        <p14:creationId xmlns:p14="http://schemas.microsoft.com/office/powerpoint/2010/main" val="1076177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 Weeks of New Faculty Reassigned Time</a:t>
            </a:r>
            <a:br>
              <a:rPr lang="en-US" dirty="0" smtClean="0"/>
            </a:br>
            <a:r>
              <a:rPr lang="en-US" sz="3600" dirty="0" smtClean="0"/>
              <a:t>Article 15: Workload</a:t>
            </a:r>
            <a:endParaRPr lang="en-US" sz="3600" dirty="0"/>
          </a:p>
        </p:txBody>
      </p:sp>
      <p:sp>
        <p:nvSpPr>
          <p:cNvPr id="3" name="Content Placeholder 2"/>
          <p:cNvSpPr>
            <a:spLocks noGrp="1"/>
          </p:cNvSpPr>
          <p:nvPr>
            <p:ph idx="1"/>
          </p:nvPr>
        </p:nvSpPr>
        <p:spPr/>
        <p:txBody>
          <a:bodyPr/>
          <a:lstStyle/>
          <a:p>
            <a:pPr marL="0" indent="0">
              <a:buNone/>
            </a:pPr>
            <a:r>
              <a:rPr lang="en-US" dirty="0" smtClean="0"/>
              <a:t>15.1 (e</a:t>
            </a:r>
            <a:r>
              <a:rPr lang="en-US" dirty="0"/>
              <a:t>) Effective September 1, 2006, untenured Assistant Professors, untenured Associate Professors and untenured Professors </a:t>
            </a:r>
            <a:r>
              <a:rPr lang="en-US" u="sng" dirty="0"/>
              <a:t>(</a:t>
            </a:r>
            <a:r>
              <a:rPr lang="en-US" b="1" u="sng" dirty="0"/>
              <a:t>including those employed as</a:t>
            </a:r>
            <a:r>
              <a:rPr lang="en-US" dirty="0"/>
              <a:t> faculty counselors or as </a:t>
            </a:r>
            <a:r>
              <a:rPr lang="en-US" b="1" u="sng" dirty="0"/>
              <a:t>faculty librarians</a:t>
            </a:r>
            <a:r>
              <a:rPr lang="en-US" dirty="0"/>
              <a:t>) who receive an initial appointment to a professorial title on or after September 1, 2006 </a:t>
            </a:r>
            <a:r>
              <a:rPr lang="en-US" u="sng" dirty="0"/>
              <a:t>will receive twenty-four (24) contact hours of reassigned time </a:t>
            </a:r>
            <a:r>
              <a:rPr lang="en-US" dirty="0"/>
              <a:t>(inclusive of the reassigned time provided for in 15.1 (d) (1) above), </a:t>
            </a:r>
            <a:r>
              <a:rPr lang="en-US" b="1" u="sng" dirty="0"/>
              <a:t>to be used during their first five (5) annual appointments</a:t>
            </a:r>
            <a:r>
              <a:rPr lang="en-US" dirty="0"/>
              <a:t>, in order to engage in scholarly and/or creative activities related to their academic disciplines. Assignment of such reassigned time will be made by the college pursuant to guidelines designed to encourage scholarship. </a:t>
            </a:r>
          </a:p>
        </p:txBody>
      </p:sp>
    </p:spTree>
    <p:extLst>
      <p:ext uri="{BB962C8B-B14F-4D97-AF65-F5344CB8AC3E}">
        <p14:creationId xmlns:p14="http://schemas.microsoft.com/office/powerpoint/2010/main" val="2897831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 Weeks of New Faculty Reassigned Time</a:t>
            </a:r>
            <a:br>
              <a:rPr lang="en-US" dirty="0" smtClean="0"/>
            </a:br>
            <a:r>
              <a:rPr lang="en-US" sz="3600" dirty="0" smtClean="0"/>
              <a:t>(</a:t>
            </a:r>
            <a:r>
              <a:rPr lang="en-US" sz="3600" dirty="0" err="1" smtClean="0"/>
              <a:t>cont</a:t>
            </a:r>
            <a:r>
              <a:rPr lang="en-US" sz="3600" dirty="0" smtClean="0"/>
              <a:t>)</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dirty="0" smtClean="0"/>
              <a:t>15.1 (f</a:t>
            </a:r>
            <a:r>
              <a:rPr lang="en-US" dirty="0"/>
              <a:t>) For the purpose of calculating the reassigned time provided in paragraphs (d) (2) and (e) above to untenured Assistant Professors, untenured Associate Professors and untenured Professors employed as faculty counselors or as </a:t>
            </a:r>
            <a:r>
              <a:rPr lang="en-US" b="1" u="sng" dirty="0"/>
              <a:t>faculty librarians</a:t>
            </a:r>
            <a:r>
              <a:rPr lang="en-US" b="1" dirty="0"/>
              <a:t>, </a:t>
            </a:r>
            <a:r>
              <a:rPr lang="en-US" b="1" u="sng" dirty="0"/>
              <a:t>12 contact hours shall be equivalent to the number of clock hours that would be necessary to provide full reassigned time to a faculty counselor or a faculty librarian for 15 weeks</a:t>
            </a:r>
            <a:r>
              <a:rPr lang="en-US" dirty="0"/>
              <a:t>. Assignment of such reassigned time will be made by the college pursuant to guidelines designed to encourage scholarship</a:t>
            </a:r>
            <a:r>
              <a:rPr lang="en-US" dirty="0" smtClean="0"/>
              <a:t>.</a:t>
            </a:r>
          </a:p>
          <a:p>
            <a:pPr marL="0" indent="0">
              <a:buNone/>
            </a:pPr>
            <a:r>
              <a:rPr lang="en-US" sz="3000" b="1" dirty="0" smtClean="0"/>
              <a:t>[i.e., new library faculty get 30 weeks of reassigned time to be used within the first 5 years of service]</a:t>
            </a:r>
            <a:endParaRPr lang="en-US" sz="3000" b="1" dirty="0"/>
          </a:p>
        </p:txBody>
      </p:sp>
    </p:spTree>
    <p:extLst>
      <p:ext uri="{BB962C8B-B14F-4D97-AF65-F5344CB8AC3E}">
        <p14:creationId xmlns:p14="http://schemas.microsoft.com/office/powerpoint/2010/main" val="3525635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Professional Reassignments</a:t>
            </a:r>
            <a:br>
              <a:rPr lang="en-US" dirty="0" smtClean="0"/>
            </a:br>
            <a:r>
              <a:rPr lang="en-US" sz="3600" dirty="0" smtClean="0"/>
              <a:t>Article 25: Research, Fellowship, and Scholar Incentive Awards</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dirty="0"/>
              <a:t>25.4 Professional Reassignments </a:t>
            </a:r>
          </a:p>
          <a:p>
            <a:r>
              <a:rPr lang="en-US" dirty="0"/>
              <a:t>The parties agree to establish a </a:t>
            </a:r>
            <a:r>
              <a:rPr lang="en-US" b="1" u="sng" dirty="0"/>
              <a:t>paid leave not to exceed five weeks </a:t>
            </a:r>
            <a:r>
              <a:rPr lang="en-US" dirty="0"/>
              <a:t>during any year commencing September 1 and ending August 31 for the purpose of permitting </a:t>
            </a:r>
            <a:r>
              <a:rPr lang="en-US" b="1" u="sng" dirty="0"/>
              <a:t>members of the instructional staff who serve in the libraries to be reassigned for research, scholarly writing, and other recognized professional activities that enhance their contribution to City University</a:t>
            </a:r>
            <a:r>
              <a:rPr lang="en-US" dirty="0"/>
              <a:t>. The reassignments shall be subject to approval by the personnel and budget committees of the respective library departments and appropriate college-wide committees. The parties accept as a goal the reassignment of 50 members of the instructional staff in the University libraries during a one-year period.</a:t>
            </a:r>
          </a:p>
        </p:txBody>
      </p:sp>
    </p:spTree>
    <p:extLst>
      <p:ext uri="{BB962C8B-B14F-4D97-AF65-F5344CB8AC3E}">
        <p14:creationId xmlns:p14="http://schemas.microsoft.com/office/powerpoint/2010/main" val="530644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Sabbaticals (Fellowship Awards)</a:t>
            </a:r>
            <a:br>
              <a:rPr lang="en-US" dirty="0" smtClean="0"/>
            </a:br>
            <a:r>
              <a:rPr lang="en-US" sz="3600" dirty="0" smtClean="0"/>
              <a:t>Article 25: Research, Fellowship, and Scholar Incentive Awards</a:t>
            </a:r>
            <a:endParaRPr lang="en-US" sz="3600" dirty="0"/>
          </a:p>
        </p:txBody>
      </p:sp>
      <p:sp>
        <p:nvSpPr>
          <p:cNvPr id="3" name="Content Placeholder 2"/>
          <p:cNvSpPr>
            <a:spLocks noGrp="1"/>
          </p:cNvSpPr>
          <p:nvPr>
            <p:ph idx="1"/>
          </p:nvPr>
        </p:nvSpPr>
        <p:spPr/>
        <p:txBody>
          <a:bodyPr/>
          <a:lstStyle/>
          <a:p>
            <a:pPr marL="0" indent="0">
              <a:buNone/>
            </a:pPr>
            <a:r>
              <a:rPr lang="en-US" dirty="0"/>
              <a:t>25.3 Fellowship Awards </a:t>
            </a:r>
          </a:p>
          <a:p>
            <a:pPr marL="0" indent="0">
              <a:buNone/>
            </a:pPr>
            <a:r>
              <a:rPr lang="en-US" dirty="0"/>
              <a:t>(a) Eligibility: It is the intention of the parties that the funds for fellowship awards be limited to instructional staff members of the permanent instructional staff. Tenured members of the permanent instructional staff, including those holding the title Lecturer with certificates of continuous employment, who have completed six years of continuous paid full-time service with the University exclusive of non-sabbatical or fellowship leave, shall be eligible for a fellowship award.</a:t>
            </a:r>
          </a:p>
        </p:txBody>
      </p:sp>
    </p:spTree>
    <p:extLst>
      <p:ext uri="{BB962C8B-B14F-4D97-AF65-F5344CB8AC3E}">
        <p14:creationId xmlns:p14="http://schemas.microsoft.com/office/powerpoint/2010/main" val="25269912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552</TotalTime>
  <Words>1316</Words>
  <Application>Microsoft Office PowerPoint</Application>
  <PresentationFormat>Widescreen</PresentationFormat>
  <Paragraphs>58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Designing a Professional Development Path:  Professional/Faculty Leaves and Reassigned Time</vt:lpstr>
      <vt:lpstr>Workweek Article 15: Workload</vt:lpstr>
      <vt:lpstr>Workweek (cont)</vt:lpstr>
      <vt:lpstr>Annual Leave Article 14: Leaves and Holidays</vt:lpstr>
      <vt:lpstr>Annual leave in tentative contract </vt:lpstr>
      <vt:lpstr>30 Weeks of New Faculty Reassigned Time Article 15: Workload</vt:lpstr>
      <vt:lpstr>30 Weeks of New Faculty Reassigned Time (cont)</vt:lpstr>
      <vt:lpstr>Professional Reassignments Article 25: Research, Fellowship, and Scholar Incentive Awards</vt:lpstr>
      <vt:lpstr>Sabbaticals (Fellowship Awards) Article 25: Research, Fellowship, and Scholar Incentive Awards</vt:lpstr>
      <vt:lpstr>Sabbaticals (Fellowship Awards) (cont.)</vt:lpstr>
      <vt:lpstr>Sabbaticals (Fellowship Awards) (cont.)</vt:lpstr>
      <vt:lpstr>Scholar Incentive Awards Section 25.4</vt:lpstr>
      <vt:lpstr>Further Information:</vt:lpstr>
    </vt:vector>
  </TitlesOfParts>
  <Company>John Jay College Of Criminal Justice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a Professional Development Path: Professional/Faculty Leaves and Reassigned Time</dc:title>
  <dc:creator>Bonnie Nelson</dc:creator>
  <cp:lastModifiedBy>Bonnie Nelson</cp:lastModifiedBy>
  <cp:revision>20</cp:revision>
  <dcterms:created xsi:type="dcterms:W3CDTF">2016-06-15T16:25:46Z</dcterms:created>
  <dcterms:modified xsi:type="dcterms:W3CDTF">2016-06-22T15:40:48Z</dcterms:modified>
</cp:coreProperties>
</file>