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88" r:id="rId6"/>
    <p:sldId id="290" r:id="rId7"/>
    <p:sldId id="291" r:id="rId8"/>
    <p:sldId id="262" r:id="rId9"/>
    <p:sldId id="263" r:id="rId10"/>
    <p:sldId id="264" r:id="rId11"/>
    <p:sldId id="289" r:id="rId12"/>
    <p:sldId id="275" r:id="rId13"/>
    <p:sldId id="276" r:id="rId14"/>
    <p:sldId id="265" r:id="rId15"/>
    <p:sldId id="305" r:id="rId16"/>
    <p:sldId id="266" r:id="rId17"/>
    <p:sldId id="299" r:id="rId18"/>
    <p:sldId id="300" r:id="rId19"/>
    <p:sldId id="301" r:id="rId20"/>
    <p:sldId id="304" r:id="rId21"/>
    <p:sldId id="293" r:id="rId22"/>
    <p:sldId id="295" r:id="rId23"/>
    <p:sldId id="296" r:id="rId24"/>
    <p:sldId id="297" r:id="rId25"/>
    <p:sldId id="298" r:id="rId26"/>
    <p:sldId id="292" r:id="rId27"/>
    <p:sldId id="274" r:id="rId28"/>
    <p:sldId id="284" r:id="rId29"/>
    <p:sldId id="285" r:id="rId30"/>
    <p:sldId id="280" r:id="rId31"/>
    <p:sldId id="282" r:id="rId32"/>
    <p:sldId id="283" r:id="rId33"/>
    <p:sldId id="281" r:id="rId34"/>
    <p:sldId id="277" r:id="rId35"/>
    <p:sldId id="278" r:id="rId36"/>
    <p:sldId id="273" r:id="rId37"/>
    <p:sldId id="286" r:id="rId38"/>
    <p:sldId id="260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80810" autoAdjust="0"/>
  </p:normalViewPr>
  <p:slideViewPr>
    <p:cSldViewPr snapToGrid="0" snapToObjects="1">
      <p:cViewPr varScale="1">
        <p:scale>
          <a:sx n="94" d="100"/>
          <a:sy n="94" d="100"/>
        </p:scale>
        <p:origin x="21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5" d="100"/>
          <a:sy n="75" d="100"/>
        </p:scale>
        <p:origin x="-2440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1CAB7-D13F-2A45-A3C2-FE5F4CA23867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8955F-9E96-3143-9E24-623690B08C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38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Number keypad</a:t>
            </a:r>
          </a:p>
          <a:p>
            <a:r>
              <a:rPr lang="en-US"/>
              <a:t>	dedicated to data viewer</a:t>
            </a:r>
            <a:r>
              <a:rPr lang="en-US" baseline="0"/>
              <a:t> controller</a:t>
            </a:r>
          </a:p>
          <a:p>
            <a:r>
              <a:rPr lang="en-US" baseline="0"/>
              <a:t>	that means can’t use #s on keypad to input #s into spreadsheet</a:t>
            </a:r>
            <a:endParaRPr lang="en-US"/>
          </a:p>
          <a:p>
            <a:endParaRPr lang="en-US"/>
          </a:p>
          <a:p>
            <a:r>
              <a:rPr lang="en-US"/>
              <a:t>uses</a:t>
            </a:r>
            <a:r>
              <a:rPr lang="en-US" baseline="0"/>
              <a:t> quicktime to play video, so any movie format that plays in quicktime will work</a:t>
            </a:r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Play 1x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60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~ VCR</a:t>
            </a:r>
          </a:p>
          <a:p>
            <a:r>
              <a:rPr lang="en-US"/>
              <a:t>±32 ±16 ±8 ±4x</a:t>
            </a:r>
          </a:p>
          <a:p>
            <a:r>
              <a:rPr lang="en-US"/>
              <a:t>±2 ±1x</a:t>
            </a:r>
          </a:p>
          <a:p>
            <a:r>
              <a:rPr lang="en-US"/>
              <a:t>±1/2 ±1/4 ±1/8</a:t>
            </a:r>
          </a:p>
          <a:p>
            <a:r>
              <a:rPr lang="en-US"/>
              <a:t>±1/16 ±1/32</a:t>
            </a:r>
          </a:p>
          <a:p>
            <a:endParaRPr lang="en-US"/>
          </a:p>
          <a:p>
            <a:r>
              <a:rPr lang="en-US"/>
              <a:t>Stop = resets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set cell onset</a:t>
            </a:r>
            <a:r>
              <a:rPr lang="en-US" baseline="0"/>
              <a:t> </a:t>
            </a:r>
            <a:r>
              <a:rPr lang="en-US"/>
              <a:t>or offset</a:t>
            </a:r>
          </a:p>
          <a:p>
            <a:r>
              <a:rPr lang="en-US"/>
              <a:t>to</a:t>
            </a:r>
            <a:r>
              <a:rPr lang="en-US" baseline="0"/>
              <a:t> existing cells</a:t>
            </a:r>
          </a:p>
          <a:p>
            <a:endParaRPr lang="en-US" baseline="0"/>
          </a:p>
          <a:p>
            <a:r>
              <a:rPr lang="en-US" baseline="0"/>
              <a:t>changes existing cells w/o adding cells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02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Find onsets &amp; offsets</a:t>
            </a:r>
          </a:p>
          <a:p>
            <a:endParaRPr lang="en-US"/>
          </a:p>
          <a:p>
            <a:r>
              <a:rPr lang="en-US"/>
              <a:t>time</a:t>
            </a:r>
            <a:r>
              <a:rPr lang="en-US" baseline="0"/>
              <a:t> windows</a:t>
            </a:r>
          </a:p>
          <a:p>
            <a:r>
              <a:rPr lang="en-US" baseline="0"/>
              <a:t>shift + find = offset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12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shows you structure in the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86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shows you structure in the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379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NOTE: we don’t do</a:t>
            </a:r>
            <a:r>
              <a:rPr lang="en-US" baseline="0" dirty="0"/>
              <a:t> this in our lab, but are there sample scripts available for </a:t>
            </a:r>
            <a:r>
              <a:rPr lang="en-US" baseline="0" dirty="0" err="1"/>
              <a:t>rel</a:t>
            </a:r>
            <a:r>
              <a:rPr lang="en-US" baseline="0" dirty="0"/>
              <a:t> checks w/in </a:t>
            </a:r>
            <a:r>
              <a:rPr lang="en-US" baseline="0" dirty="0" err="1"/>
              <a:t>datavyu</a:t>
            </a:r>
            <a:r>
              <a:rPr lang="en-US" baseline="0" dirty="0"/>
              <a:t>? check for typos w/in </a:t>
            </a:r>
            <a:r>
              <a:rPr lang="en-US" baseline="0" dirty="0" err="1"/>
              <a:t>datavyu</a:t>
            </a:r>
            <a:r>
              <a:rPr lang="en-US" baseline="0" dirty="0"/>
              <a:t>? </a:t>
            </a:r>
          </a:p>
          <a:p>
            <a:r>
              <a:rPr lang="en-US" baseline="0" dirty="0"/>
              <a:t>we always export to SPSS, but would be much more efficient if all could happen w/in coding </a:t>
            </a:r>
            <a:r>
              <a:rPr lang="en-US" baseline="0" dirty="0" smtClean="0"/>
              <a:t>software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Can look into it.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19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troubleshooting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606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we’ll take a step</a:t>
            </a:r>
            <a:r>
              <a:rPr lang="en-US" baseline="0" dirty="0" smtClean="0"/>
              <a:t> back and show you how to customize it for yourself.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Blank file.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Identifying </a:t>
            </a:r>
            <a:r>
              <a:rPr lang="en-US" dirty="0" err="1" smtClean="0"/>
              <a:t>datavyu</a:t>
            </a:r>
            <a:r>
              <a:rPr lang="en-US" baseline="0" dirty="0" smtClean="0"/>
              <a:t> files you want to use.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Less slides after this, more live demo.</a:t>
            </a:r>
          </a:p>
          <a:p>
            <a:endParaRPr lang="en-US" baseline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56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databrary =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web-based repository for data management, collaboration, open sharing, &amp; preservation of videos &amp; assoc metadata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68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15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u can use spreadsheet</a:t>
            </a:r>
            <a:r>
              <a:rPr lang="en-US" baseline="0"/>
              <a:t> in conjunction w/ data viewer controller to move thru the data stream (e.g., video)</a:t>
            </a:r>
          </a:p>
          <a:p>
            <a:endParaRPr lang="en-US"/>
          </a:p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 baseline="0"/>
              <a:t> thing we said was how flexible datavyu is…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5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67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DEMO</a:t>
            </a:r>
            <a:r>
              <a:rPr lang="en-US" baseline="0"/>
              <a:t> ID COND TRIAL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36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 baseline="0"/>
              <a:t> thing we said was how flexible datavyu is…</a:t>
            </a:r>
          </a:p>
          <a:p>
            <a:endParaRPr lang="en-US" baseline="0"/>
          </a:p>
          <a:p>
            <a:r>
              <a:rPr lang="en-US" baseline="0"/>
              <a:t>[demo word file </a:t>
            </a:r>
            <a:r>
              <a:rPr lang="en-US" i="1" baseline="0"/>
              <a:t>you can use ours as starting place]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37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template for each study.</a:t>
            </a:r>
          </a:p>
          <a:p>
            <a:r>
              <a:rPr lang="en-US" dirty="0" smtClean="0"/>
              <a:t>No need to re-invent with each participant/video.</a:t>
            </a:r>
            <a:endParaRPr lang="en-US" dirty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29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Add data adds video</a:t>
            </a:r>
            <a:r>
              <a:rPr lang="en-US" baseline="0"/>
              <a:t> files or other inputs</a:t>
            </a:r>
          </a:p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8955F-9E96-3143-9E24-623690B08C9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52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92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5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1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8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1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6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5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41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4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7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3FC7-5FAB-E243-A3A5-3AF7A80A9D5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C05A5-5137-7244-80BF-97E8F41BD2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1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datavyu.org/support" TargetMode="External"/><Relationship Id="rId2" Type="http://schemas.openxmlformats.org/officeDocument/2006/relationships/hyperlink" Target="http://tryruby.org/levels/1/challenges/0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6780" y="3886200"/>
            <a:ext cx="7164986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video coding and data visualization tool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Dr. Sarah Berger and Jennifer Ducz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February 25</a:t>
            </a:r>
            <a:r>
              <a:rPr lang="en-US" sz="2800" baseline="30000" dirty="0" smtClean="0">
                <a:solidFill>
                  <a:schemeClr val="tx1"/>
                </a:solidFill>
              </a:rPr>
              <a:t>th</a:t>
            </a:r>
            <a:r>
              <a:rPr lang="en-US" sz="2800" dirty="0" smtClean="0">
                <a:solidFill>
                  <a:schemeClr val="tx1"/>
                </a:solidFill>
              </a:rPr>
              <a:t>, 2014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830" y="2112818"/>
            <a:ext cx="484187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0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Editor</a:t>
            </a:r>
            <a:endParaRPr lang="en-US" dirty="0"/>
          </a:p>
        </p:txBody>
      </p:sp>
      <p:pic>
        <p:nvPicPr>
          <p:cNvPr id="5" name="Content Placeholder 4" descr="vocab_editor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94" r="-53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190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Coding Manual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Best Practice: specify your coding passes &amp; the category/duration codes for each </a:t>
            </a:r>
            <a:r>
              <a:rPr lang="en-US" dirty="0" smtClean="0"/>
              <a:t>pass</a:t>
            </a:r>
          </a:p>
          <a:p>
            <a:endParaRPr lang="en-US" dirty="0"/>
          </a:p>
          <a:p>
            <a:r>
              <a:rPr lang="en-US" dirty="0" smtClean="0"/>
              <a:t>Advantages to a coding manual</a:t>
            </a:r>
            <a:endParaRPr lang="en-US" dirty="0"/>
          </a:p>
          <a:p>
            <a:pPr lvl="1"/>
            <a:r>
              <a:rPr lang="en-US" dirty="0"/>
              <a:t>written record of operational definitions</a:t>
            </a:r>
          </a:p>
          <a:p>
            <a:pPr lvl="1"/>
            <a:r>
              <a:rPr lang="en-US" dirty="0"/>
              <a:t>easy to train new reliability coders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Template</a:t>
            </a:r>
            <a:endParaRPr lang="en-US" dirty="0"/>
          </a:p>
        </p:txBody>
      </p:sp>
      <p:pic>
        <p:nvPicPr>
          <p:cNvPr id="4" name="Content Placeholder 3" descr="screen-capture.png"/>
          <p:cNvPicPr>
            <a:picLocks noGrp="1" noChangeAspect="1"/>
          </p:cNvPicPr>
          <p:nvPr>
            <p:ph idx="1"/>
          </p:nvPr>
        </p:nvPicPr>
        <p:blipFill>
          <a:blip r:embed="rId3"/>
          <a:srcRect t="-9928" b="-9928"/>
          <a:stretch>
            <a:fillRect/>
          </a:stretch>
        </p:blipFill>
        <p:spPr>
          <a:xfrm>
            <a:off x="-524931" y="846665"/>
            <a:ext cx="10141712" cy="5577540"/>
          </a:xfrm>
        </p:spPr>
      </p:pic>
      <p:sp>
        <p:nvSpPr>
          <p:cNvPr id="5" name="TextBox 4"/>
          <p:cNvSpPr txBox="1"/>
          <p:nvPr/>
        </p:nvSpPr>
        <p:spPr>
          <a:xfrm>
            <a:off x="800100" y="3860800"/>
            <a:ext cx="321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6600"/>
                </a:solidFill>
              </a:rPr>
              <a:t>create a template for each study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0100" y="4242832"/>
            <a:ext cx="467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6600"/>
                </a:solidFill>
              </a:rPr>
              <a:t>no need to reinvent with each participant/video</a:t>
            </a:r>
          </a:p>
        </p:txBody>
      </p:sp>
    </p:spTree>
    <p:extLst>
      <p:ext uri="{BB962C8B-B14F-4D97-AF65-F5344CB8AC3E}">
        <p14:creationId xmlns:p14="http://schemas.microsoft.com/office/powerpoint/2010/main" val="26544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Template w/ blank cells</a:t>
            </a:r>
            <a:endParaRPr lang="en-US" dirty="0"/>
          </a:p>
        </p:txBody>
      </p:sp>
      <p:pic>
        <p:nvPicPr>
          <p:cNvPr id="4" name="Picture 3" descr="screen-captur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4923" y="1331132"/>
            <a:ext cx="10141712" cy="46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your videos</a:t>
            </a:r>
            <a:endParaRPr lang="en-US" dirty="0"/>
          </a:p>
        </p:txBody>
      </p:sp>
      <p:pic>
        <p:nvPicPr>
          <p:cNvPr id="5" name="Content Placeholder 4" descr="data viewer controller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82" b="-4182"/>
          <a:stretch>
            <a:fillRect/>
          </a:stretch>
        </p:blipFill>
        <p:spPr>
          <a:xfrm>
            <a:off x="457200" y="1447803"/>
            <a:ext cx="8229600" cy="4525963"/>
          </a:xfrm>
        </p:spPr>
      </p:pic>
      <p:sp>
        <p:nvSpPr>
          <p:cNvPr id="4" name="Rectangle 3"/>
          <p:cNvSpPr/>
          <p:nvPr/>
        </p:nvSpPr>
        <p:spPr>
          <a:xfrm>
            <a:off x="457200" y="5973766"/>
            <a:ext cx="4419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spreadsheet is linked to controller</a:t>
            </a:r>
          </a:p>
        </p:txBody>
      </p:sp>
    </p:spTree>
    <p:extLst>
      <p:ext uri="{BB962C8B-B14F-4D97-AF65-F5344CB8AC3E}">
        <p14:creationId xmlns:p14="http://schemas.microsoft.com/office/powerpoint/2010/main" val="12914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Viewer Controller </a:t>
            </a:r>
            <a:endParaRPr lang="en-US"/>
          </a:p>
        </p:txBody>
      </p:sp>
      <p:pic>
        <p:nvPicPr>
          <p:cNvPr id="4" name="Picture 3" descr="screen-capture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928"/>
            <a:ext cx="9144000" cy="349214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274233" y="2679700"/>
            <a:ext cx="300567" cy="301752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Viewer Controller – The Basics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743200" y="2273301"/>
            <a:ext cx="965200" cy="2413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ontrol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94598"/>
            <a:ext cx="4254500" cy="4610100"/>
          </a:xfrm>
          <a:prstGeom prst="rect">
            <a:avLst/>
          </a:prstGeom>
          <a:solidFill>
            <a:srgbClr val="C0504D"/>
          </a:solidFill>
        </p:spPr>
      </p:pic>
      <p:sp>
        <p:nvSpPr>
          <p:cNvPr id="8" name="Rounded Rectangle 7"/>
          <p:cNvSpPr/>
          <p:nvPr/>
        </p:nvSpPr>
        <p:spPr>
          <a:xfrm>
            <a:off x="2743203" y="2256371"/>
            <a:ext cx="965200" cy="2413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Viewer Controller – The Basics</a:t>
            </a:r>
          </a:p>
        </p:txBody>
      </p:sp>
      <p:pic>
        <p:nvPicPr>
          <p:cNvPr id="10" name="Content Placeholder 9" descr="Controls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14" r="-48514"/>
          <a:stretch>
            <a:fillRect/>
          </a:stretch>
        </p:blipFill>
        <p:spPr/>
      </p:pic>
      <p:sp>
        <p:nvSpPr>
          <p:cNvPr id="5" name="Rounded Rectangle 4"/>
          <p:cNvSpPr/>
          <p:nvPr/>
        </p:nvSpPr>
        <p:spPr>
          <a:xfrm>
            <a:off x="3314700" y="3467100"/>
            <a:ext cx="508000" cy="4699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6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Viewer Controller – The Basics</a:t>
            </a:r>
          </a:p>
        </p:txBody>
      </p:sp>
      <p:pic>
        <p:nvPicPr>
          <p:cNvPr id="11" name="Content Placeholder 10" descr="Controls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14" r="-48514"/>
          <a:stretch>
            <a:fillRect/>
          </a:stretch>
        </p:blipFill>
        <p:spPr/>
      </p:pic>
      <p:sp>
        <p:nvSpPr>
          <p:cNvPr id="4" name="Rounded Rectangle 3"/>
          <p:cNvSpPr/>
          <p:nvPr/>
        </p:nvSpPr>
        <p:spPr>
          <a:xfrm>
            <a:off x="2717800" y="4089400"/>
            <a:ext cx="508000" cy="4699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937000" y="4089400"/>
            <a:ext cx="508000" cy="4699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Viewer Controller – The Basics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592" y="1682750"/>
            <a:ext cx="4864100" cy="3492500"/>
          </a:xfrm>
          <a:prstGeom prst="rect">
            <a:avLst/>
          </a:prstGeom>
        </p:spPr>
      </p:pic>
      <p:pic>
        <p:nvPicPr>
          <p:cNvPr id="9" name="Picture 8" descr="Control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2" y="1563698"/>
            <a:ext cx="4254500" cy="46101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79400" y="3479800"/>
            <a:ext cx="508000" cy="4699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498600" y="3479800"/>
            <a:ext cx="508000" cy="4699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Datavyu</a:t>
            </a:r>
            <a:r>
              <a:rPr lang="en-US" dirty="0" smtClean="0"/>
              <a:t> – A quick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MacSHAPA </a:t>
            </a:r>
            <a:r>
              <a:rPr lang="en-US" dirty="0">
                <a:sym typeface="Wingdings"/>
              </a:rPr>
              <a:t> OpenSHAPA  Datavyu</a:t>
            </a:r>
          </a:p>
          <a:p>
            <a:pPr>
              <a:buNone/>
            </a:pPr>
            <a:endParaRPr lang="en-US" dirty="0">
              <a:sym typeface="Wingdings"/>
            </a:endParaRPr>
          </a:p>
          <a:p>
            <a:pPr>
              <a:buNone/>
            </a:pPr>
            <a:endParaRPr lang="en-US" dirty="0">
              <a:sym typeface="Wingdings"/>
            </a:endParaRPr>
          </a:p>
          <a:p>
            <a:pPr>
              <a:buNone/>
            </a:pPr>
            <a:r>
              <a:rPr lang="en-US" dirty="0">
                <a:sym typeface="Wingdings"/>
              </a:rPr>
              <a:t>Databrary project</a:t>
            </a:r>
          </a:p>
          <a:p>
            <a:pPr>
              <a:buNone/>
            </a:pPr>
            <a:r>
              <a:rPr lang="en-US" dirty="0">
                <a:sym typeface="Wingdings"/>
              </a:rPr>
              <a:t>   “developed by and for behavioral scientists”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8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Viewer Controller – The Basics</a:t>
            </a:r>
          </a:p>
        </p:txBody>
      </p:sp>
      <p:pic>
        <p:nvPicPr>
          <p:cNvPr id="5" name="Picture 4" descr="Control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94598"/>
            <a:ext cx="4254500" cy="4610100"/>
          </a:xfrm>
          <a:prstGeom prst="rect">
            <a:avLst/>
          </a:prstGeom>
          <a:solidFill>
            <a:srgbClr val="C0504D"/>
          </a:solidFill>
        </p:spPr>
      </p:pic>
      <p:sp>
        <p:nvSpPr>
          <p:cNvPr id="6" name="Rounded Rectangle 5"/>
          <p:cNvSpPr/>
          <p:nvPr/>
        </p:nvSpPr>
        <p:spPr>
          <a:xfrm>
            <a:off x="4533900" y="4038600"/>
            <a:ext cx="508000" cy="469900"/>
          </a:xfrm>
          <a:prstGeom prst="roundRect">
            <a:avLst/>
          </a:prstGeom>
          <a:solidFill>
            <a:schemeClr val="accent3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 Arrow 11"/>
          <p:cNvSpPr/>
          <p:nvPr/>
        </p:nvSpPr>
        <p:spPr>
          <a:xfrm>
            <a:off x="5295895" y="4074160"/>
            <a:ext cx="1884849" cy="868680"/>
          </a:xfrm>
          <a:prstGeom prst="bentArrow">
            <a:avLst>
              <a:gd name="adj1" fmla="val 25000"/>
              <a:gd name="adj2" fmla="val 27081"/>
              <a:gd name="adj3" fmla="val 25000"/>
              <a:gd name="adj4" fmla="val 43750"/>
            </a:avLst>
          </a:prstGeom>
          <a:solidFill>
            <a:srgbClr val="FF66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05018" y="4861473"/>
            <a:ext cx="1330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6600"/>
                </a:solidFill>
              </a:rPr>
              <a:t>shortcut!</a:t>
            </a:r>
          </a:p>
        </p:txBody>
      </p:sp>
    </p:spTree>
    <p:extLst>
      <p:ext uri="{BB962C8B-B14F-4D97-AF65-F5344CB8AC3E}">
        <p14:creationId xmlns:p14="http://schemas.microsoft.com/office/powerpoint/2010/main" val="34514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Spreadsheet: Temporal Ordering</a:t>
            </a:r>
          </a:p>
        </p:txBody>
      </p:sp>
      <p:pic>
        <p:nvPicPr>
          <p:cNvPr id="4" name="Content Placeholder 3" descr="No Temporal Ordering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13" b="-6913"/>
          <a:stretch>
            <a:fillRect/>
          </a:stretch>
        </p:blipFill>
        <p:spPr>
          <a:xfrm>
            <a:off x="457200" y="1381938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Spreadsheet: Temporal Ordering</a:t>
            </a:r>
          </a:p>
        </p:txBody>
      </p:sp>
      <p:pic>
        <p:nvPicPr>
          <p:cNvPr id="5" name="Content Placeholder 4" descr="Temporal Ordering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13" b="-691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Spreadsheet &amp; Controller:</a:t>
            </a:r>
            <a:br>
              <a:rPr lang="en-US"/>
            </a:br>
            <a:r>
              <a:rPr lang="en-US"/>
              <a:t>Onset &amp; Offset Times</a:t>
            </a:r>
          </a:p>
        </p:txBody>
      </p:sp>
      <p:pic>
        <p:nvPicPr>
          <p:cNvPr id="4" name="Content Placeholder 3" descr="No Temporal Ordering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13" b="-6913"/>
          <a:stretch>
            <a:fillRect/>
          </a:stretch>
        </p:blipFill>
        <p:spPr>
          <a:xfrm>
            <a:off x="457200" y="1635482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Spreadsheet &amp; Controller:</a:t>
            </a:r>
            <a:br>
              <a:rPr lang="en-US"/>
            </a:br>
            <a:r>
              <a:rPr lang="en-US" b="1"/>
              <a:t>Onset </a:t>
            </a:r>
            <a:r>
              <a:rPr lang="en-US"/>
              <a:t>Times</a:t>
            </a:r>
          </a:p>
        </p:txBody>
      </p:sp>
      <p:pic>
        <p:nvPicPr>
          <p:cNvPr id="6" name="Content Placeholder 3" descr="No Temporal Ordering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13" b="-6913"/>
          <a:stretch>
            <a:fillRect/>
          </a:stretch>
        </p:blipFill>
        <p:spPr>
          <a:xfrm>
            <a:off x="457200" y="1635482"/>
            <a:ext cx="8229600" cy="4525963"/>
          </a:xfrm>
        </p:spPr>
      </p:pic>
      <p:sp>
        <p:nvSpPr>
          <p:cNvPr id="8" name="Rectangle 7"/>
          <p:cNvSpPr/>
          <p:nvPr/>
        </p:nvSpPr>
        <p:spPr>
          <a:xfrm>
            <a:off x="2482850" y="22415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165600" y="22415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82850" y="25463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82850" y="285750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82850" y="31305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82850" y="34861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82850" y="375920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65600" y="287020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65600" y="25463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65600" y="3178175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65600" y="3787775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65600" y="34861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Spreadsheet &amp; Controller:</a:t>
            </a:r>
            <a:br>
              <a:rPr lang="en-US"/>
            </a:br>
            <a:r>
              <a:rPr lang="en-US" b="1"/>
              <a:t>Offset </a:t>
            </a:r>
            <a:r>
              <a:rPr lang="en-US"/>
              <a:t>Times</a:t>
            </a:r>
          </a:p>
        </p:txBody>
      </p:sp>
      <p:pic>
        <p:nvPicPr>
          <p:cNvPr id="5" name="Content Placeholder 3" descr="No Temporal Orderin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13" b="-6913"/>
          <a:stretch>
            <a:fillRect/>
          </a:stretch>
        </p:blipFill>
        <p:spPr>
          <a:xfrm>
            <a:off x="457200" y="1635482"/>
            <a:ext cx="8229600" cy="45259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73400" y="22415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56150" y="22415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73400" y="25463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73400" y="285750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73400" y="31305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73400" y="34861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73400" y="375920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56150" y="287020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56150" y="25463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56150" y="3178175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56150" y="3787775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56150" y="3486150"/>
            <a:ext cx="552450" cy="1079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Scripts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extremely powerful tool – automated ways to interact w/ data</a:t>
            </a:r>
          </a:p>
          <a:p>
            <a:r>
              <a:rPr lang="en-US"/>
              <a:t>can make changes to single file, all files in dataset, anything in between</a:t>
            </a:r>
          </a:p>
          <a:p>
            <a:pPr lvl="1"/>
            <a:r>
              <a:rPr lang="en-US"/>
              <a:t>insert cells (reliability, subsequent passes)</a:t>
            </a:r>
          </a:p>
          <a:p>
            <a:pPr lvl="1"/>
            <a:r>
              <a:rPr lang="en-US"/>
              <a:t>modify cells (adding codes, change codes)</a:t>
            </a:r>
          </a:p>
          <a:p>
            <a:pPr lvl="1"/>
            <a:r>
              <a:rPr lang="en-US"/>
              <a:t>print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Datavyu</a:t>
            </a:r>
            <a:r>
              <a:rPr lang="en-US" dirty="0" smtClean="0"/>
              <a:t> runs on a Ruby platform.</a:t>
            </a:r>
          </a:p>
          <a:p>
            <a:endParaRPr lang="en-US" dirty="0" smtClean="0"/>
          </a:p>
          <a:p>
            <a:r>
              <a:rPr lang="en-US" dirty="0" smtClean="0"/>
              <a:t>Coding is not scary!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http://tryruby.org/levels/1/challenges/</a:t>
            </a:r>
            <a:r>
              <a:rPr lang="en-US" dirty="0" smtClean="0">
                <a:hlinkClick r:id="rId2"/>
              </a:rPr>
              <a:t>0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http://datavyu.org/</a:t>
            </a:r>
            <a:r>
              <a:rPr lang="en-US" dirty="0" smtClean="0">
                <a:hlinkClick r:id="rId3"/>
              </a:rPr>
              <a:t>support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Sample scripts: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databrary</a:t>
            </a:r>
            <a:r>
              <a:rPr lang="en-US" dirty="0"/>
              <a:t>/</a:t>
            </a:r>
            <a:r>
              <a:rPr lang="en-US" dirty="0" err="1"/>
              <a:t>Datavyu</a:t>
            </a:r>
            <a:r>
              <a:rPr lang="en-US" dirty="0"/>
              <a:t>-Example-Scripts/tree/master/</a:t>
            </a:r>
            <a:r>
              <a:rPr lang="en-US" dirty="0" err="1"/>
              <a:t>WorkshopExamples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8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Scripting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text edit software you’re comfortable with (most are free)</a:t>
            </a:r>
          </a:p>
          <a:p>
            <a:r>
              <a:rPr lang="en-US" dirty="0" smtClean="0"/>
              <a:t>Windows:</a:t>
            </a:r>
          </a:p>
          <a:p>
            <a:pPr lvl="1"/>
            <a:r>
              <a:rPr lang="en-US" dirty="0" smtClean="0"/>
              <a:t>Notepad (comes with the computer)</a:t>
            </a:r>
          </a:p>
          <a:p>
            <a:pPr lvl="1"/>
            <a:r>
              <a:rPr lang="en-US" dirty="0" smtClean="0"/>
              <a:t>Notepad++ (downloadable)</a:t>
            </a:r>
          </a:p>
          <a:p>
            <a:r>
              <a:rPr lang="en-US" dirty="0" smtClean="0"/>
              <a:t>Mac:</a:t>
            </a:r>
          </a:p>
          <a:p>
            <a:pPr lvl="1"/>
            <a:r>
              <a:rPr lang="en-US" dirty="0" err="1" smtClean="0"/>
              <a:t>TextEdit</a:t>
            </a:r>
            <a:r>
              <a:rPr lang="en-US" dirty="0" smtClean="0"/>
              <a:t> (comes with the computer)</a:t>
            </a:r>
          </a:p>
          <a:p>
            <a:pPr lvl="1"/>
            <a:r>
              <a:rPr lang="en-US" dirty="0" err="1" smtClean="0"/>
              <a:t>TextMate</a:t>
            </a:r>
            <a:r>
              <a:rPr lang="en-US" dirty="0" smtClean="0"/>
              <a:t> (downloadable)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5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Scripting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datavyu</a:t>
            </a:r>
            <a:r>
              <a:rPr lang="en-US" dirty="0" smtClean="0"/>
              <a:t> scripts:</a:t>
            </a:r>
          </a:p>
          <a:p>
            <a:pPr lvl="1"/>
            <a:r>
              <a:rPr lang="en-US" dirty="0"/>
              <a:t>require '</a:t>
            </a:r>
            <a:r>
              <a:rPr lang="en-US" dirty="0" err="1" smtClean="0"/>
              <a:t>Datavyu_API.rb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Save your file as ‘.</a:t>
            </a:r>
            <a:r>
              <a:rPr lang="en-US" dirty="0" err="1" smtClean="0"/>
              <a:t>rb</a:t>
            </a:r>
            <a:r>
              <a:rPr lang="en-US" dirty="0" smtClean="0"/>
              <a:t>’ (Denotes script as a ruby script)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thisisnotahashtag</a:t>
            </a:r>
            <a:endParaRPr lang="en-US" dirty="0" smtClean="0"/>
          </a:p>
          <a:p>
            <a:pPr lvl="1"/>
            <a:r>
              <a:rPr lang="en-US" dirty="0" smtClean="0"/>
              <a:t># represents annotations</a:t>
            </a:r>
          </a:p>
          <a:p>
            <a:pPr lvl="1"/>
            <a:r>
              <a:rPr lang="en-US" dirty="0" smtClean="0"/>
              <a:t>If something comes after a #, the script will not execute it.</a:t>
            </a:r>
          </a:p>
          <a:p>
            <a:pPr lvl="1"/>
            <a:r>
              <a:rPr lang="en-US" dirty="0" smtClean="0"/>
              <a:t>If your variable has a ‘#’ in it, change it.</a:t>
            </a:r>
          </a:p>
          <a:p>
            <a:r>
              <a:rPr lang="en-US" dirty="0" smtClean="0"/>
              <a:t>Separating your values (useful for printing)</a:t>
            </a:r>
          </a:p>
          <a:p>
            <a:pPr lvl="1"/>
            <a:r>
              <a:rPr lang="en-US" dirty="0" smtClean="0"/>
              <a:t>“\t” – tab delineated</a:t>
            </a:r>
          </a:p>
          <a:p>
            <a:pPr lvl="1"/>
            <a:r>
              <a:rPr lang="en-US" dirty="0" smtClean="0"/>
              <a:t>“\,” – comma delineated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12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of Datavyu</a:t>
            </a:r>
            <a:br>
              <a:rPr lang="en-US" dirty="0" smtClean="0"/>
            </a:br>
            <a:r>
              <a:rPr lang="en-US" dirty="0" smtClean="0"/>
              <a:t>for Video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extremely flexible, customizable</a:t>
            </a:r>
          </a:p>
          <a:p>
            <a:r>
              <a:rPr lang="en-US" dirty="0" smtClean="0"/>
              <a:t>open platform</a:t>
            </a:r>
          </a:p>
          <a:p>
            <a:pPr lvl="1"/>
            <a:r>
              <a:rPr lang="en-US" dirty="0" smtClean="0"/>
              <a:t>Mac, PC, Linux</a:t>
            </a:r>
          </a:p>
          <a:p>
            <a:r>
              <a:rPr lang="en-US" dirty="0" smtClean="0"/>
              <a:t>Open source</a:t>
            </a:r>
          </a:p>
          <a:p>
            <a:pPr lvl="1"/>
            <a:r>
              <a:rPr lang="en-US" dirty="0" smtClean="0"/>
              <a:t>anyone can have access to code</a:t>
            </a:r>
          </a:p>
          <a:p>
            <a:pPr lvl="1"/>
            <a:r>
              <a:rPr lang="en-US" dirty="0" smtClean="0"/>
              <a:t>designed for plug-ins &amp; additions (soon)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4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Making a Reliability Cell</a:t>
            </a:r>
            <a:endParaRPr lang="en-US" dirty="0"/>
          </a:p>
        </p:txBody>
      </p:sp>
      <p:pic>
        <p:nvPicPr>
          <p:cNvPr id="5" name="Content Placeholder 4" descr="Reliability script exampl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363" b="-19363"/>
          <a:stretch>
            <a:fillRect/>
          </a:stretch>
        </p:blipFill>
        <p:spPr>
          <a:xfrm>
            <a:off x="69991" y="1359531"/>
            <a:ext cx="9074979" cy="4990889"/>
          </a:xfrm>
        </p:spPr>
      </p:pic>
    </p:spTree>
    <p:extLst>
      <p:ext uri="{BB962C8B-B14F-4D97-AF65-F5344CB8AC3E}">
        <p14:creationId xmlns:p14="http://schemas.microsoft.com/office/powerpoint/2010/main" val="46043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Printing to export</a:t>
            </a:r>
            <a:endParaRPr lang="en-US" dirty="0"/>
          </a:p>
        </p:txBody>
      </p:sp>
      <p:pic>
        <p:nvPicPr>
          <p:cNvPr id="5" name="Picture 4" descr="footprin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9460"/>
            <a:ext cx="9144000" cy="505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2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view</a:t>
            </a:r>
            <a:endParaRPr lang="en-US" dirty="0"/>
          </a:p>
        </p:txBody>
      </p:sp>
      <p:pic>
        <p:nvPicPr>
          <p:cNvPr id="6" name="Picture 5" descr="printoutpu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7461"/>
            <a:ext cx="9144000" cy="2353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36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– Creating new cells with the same onset.</a:t>
            </a:r>
            <a:endParaRPr lang="en-US" dirty="0"/>
          </a:p>
        </p:txBody>
      </p:sp>
      <p:pic>
        <p:nvPicPr>
          <p:cNvPr id="4" name="Content Placeholder 3" descr="Onset free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" b="1272"/>
          <a:stretch/>
        </p:blipFill>
        <p:spPr>
          <a:xfrm>
            <a:off x="636060" y="1417638"/>
            <a:ext cx="7702550" cy="5264946"/>
          </a:xfrm>
        </p:spPr>
      </p:pic>
    </p:spTree>
    <p:extLst>
      <p:ext uri="{BB962C8B-B14F-4D97-AF65-F5344CB8AC3E}">
        <p14:creationId xmlns:p14="http://schemas.microsoft.com/office/powerpoint/2010/main" val="29429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-- Recoding</a:t>
            </a:r>
            <a:endParaRPr lang="en-US" dirty="0"/>
          </a:p>
        </p:txBody>
      </p:sp>
      <p:pic>
        <p:nvPicPr>
          <p:cNvPr id="5" name="Picture 4" descr="Recodin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16" y="1714500"/>
            <a:ext cx="8686800" cy="427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– Deleting cells</a:t>
            </a:r>
            <a:endParaRPr lang="en-US" dirty="0"/>
          </a:p>
        </p:txBody>
      </p:sp>
      <p:pic>
        <p:nvPicPr>
          <p:cNvPr id="4" name="Picture 3" descr="Delete cell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26" y="1848626"/>
            <a:ext cx="8673679" cy="329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9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Scripts</a:t>
            </a:r>
            <a:endParaRPr lang="en-US" dirty="0"/>
          </a:p>
        </p:txBody>
      </p:sp>
      <p:pic>
        <p:nvPicPr>
          <p:cNvPr id="6" name="Content Placeholder 5" descr="run script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" r="38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210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Help!  My script isn’t working!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to see if there’s an error in your script</a:t>
            </a:r>
          </a:p>
          <a:p>
            <a:pPr marL="857250" lvl="1" indent="-457200"/>
            <a:r>
              <a:rPr lang="en-US" dirty="0" smtClean="0"/>
              <a:t>You forgot a parentheses, or a quotation mark.</a:t>
            </a:r>
          </a:p>
          <a:p>
            <a:pPr marL="914400" lvl="1" indent="-514350"/>
            <a:r>
              <a:rPr lang="en-US" dirty="0" smtClean="0"/>
              <a:t>You spelled something wrong.</a:t>
            </a:r>
          </a:p>
          <a:p>
            <a:pPr marL="914400" lvl="1" indent="-514350"/>
            <a:r>
              <a:rPr lang="en-US" dirty="0" smtClean="0"/>
              <a:t>You have a non-existent variable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to see if something is wrong in your spreadsheet</a:t>
            </a:r>
          </a:p>
          <a:p>
            <a:pPr marL="914400" lvl="1" indent="-514350"/>
            <a:r>
              <a:rPr lang="en-US" dirty="0" smtClean="0"/>
              <a:t>Do all your cells have onset times?</a:t>
            </a:r>
          </a:p>
          <a:p>
            <a:pPr marL="914400" lvl="1" indent="-514350"/>
            <a:r>
              <a:rPr lang="en-US" dirty="0" smtClean="0"/>
              <a:t>If Columns are linked, do they have the same onset time?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to the support forum!</a:t>
            </a:r>
          </a:p>
        </p:txBody>
      </p:sp>
    </p:spTree>
    <p:extLst>
      <p:ext uri="{BB962C8B-B14F-4D97-AF65-F5344CB8AC3E}">
        <p14:creationId xmlns:p14="http://schemas.microsoft.com/office/powerpoint/2010/main" val="34837651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Customizing </a:t>
            </a:r>
            <a:r>
              <a:rPr lang="en-US" dirty="0" err="1" smtClean="0"/>
              <a:t>Datavyu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it’s your turn!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60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download </a:t>
            </a:r>
            <a:r>
              <a:rPr lang="en-US" dirty="0" err="1"/>
              <a:t>Datavyu 1.0.4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           http://datavyu.org/download_pre/</a:t>
            </a:r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i="1" dirty="0" smtClean="0"/>
              <a:t>If you go to the download site on its own, it’ll ask</a:t>
            </a:r>
          </a:p>
          <a:p>
            <a:pPr lvl="1">
              <a:buNone/>
            </a:pPr>
            <a:r>
              <a:rPr lang="en-US" i="1" dirty="0" smtClean="0"/>
              <a:t>you to download version 1.0.3.  Do not do this.</a:t>
            </a:r>
            <a:endParaRPr lang="en-US" i="1" dirty="0"/>
          </a:p>
          <a:p>
            <a:endParaRPr lang="en-US" dirty="0"/>
          </a:p>
          <a:p>
            <a:r>
              <a:rPr lang="en-US" dirty="0"/>
              <a:t>Number keypad w/ laptops</a:t>
            </a:r>
          </a:p>
          <a:p>
            <a:r>
              <a:rPr lang="en-US" dirty="0"/>
              <a:t>Numpad on desktop keyboards</a:t>
            </a:r>
          </a:p>
        </p:txBody>
      </p:sp>
    </p:spTree>
    <p:extLst>
      <p:ext uri="{BB962C8B-B14F-4D97-AF65-F5344CB8AC3E}">
        <p14:creationId xmlns:p14="http://schemas.microsoft.com/office/powerpoint/2010/main" val="10883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Spreadsheet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blank page!</a:t>
            </a:r>
          </a:p>
          <a:p>
            <a:r>
              <a:rPr lang="en-US"/>
              <a:t>as many columns &amp; cells as you want, designed as you want</a:t>
            </a:r>
          </a:p>
          <a:p>
            <a:pPr lvl="1"/>
            <a:r>
              <a:rPr lang="en-US"/>
              <a:t>Best Practice Tip: use matrix variables &amp; nominal arguments</a:t>
            </a:r>
          </a:p>
          <a:p>
            <a:r>
              <a:rPr lang="en-US"/>
              <a:t>Best Practice: code down columns</a:t>
            </a:r>
          </a:p>
          <a:p>
            <a:r>
              <a:rPr lang="en-US"/>
              <a:t>Best Practice: if you see it &amp; you care about it, code it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up Spreadsheet</a:t>
            </a:r>
          </a:p>
        </p:txBody>
      </p:sp>
      <p:pic>
        <p:nvPicPr>
          <p:cNvPr id="7" name="Picture 6" descr="screen-capture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49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 Columns &amp; Category 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Best Practice: use nested structure of your data to determine the variables</a:t>
            </a:r>
          </a:p>
          <a:p>
            <a:r>
              <a:rPr lang="en-US"/>
              <a:t>Best Practice: plan spreadsheet based on how you want your data arranged (in excel, SPSS, etc.)</a:t>
            </a:r>
          </a:p>
          <a:p>
            <a:r>
              <a:rPr lang="en-US"/>
              <a:t>Best Practice: create “comments” variable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a new column</a:t>
            </a:r>
            <a:endParaRPr lang="en-US" dirty="0"/>
          </a:p>
        </p:txBody>
      </p:sp>
      <p:pic>
        <p:nvPicPr>
          <p:cNvPr id="5" name="Content Placeholder 4" descr="new column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44" b="-7344"/>
          <a:stretch>
            <a:fillRect/>
          </a:stretch>
        </p:blipFill>
        <p:spPr>
          <a:xfrm>
            <a:off x="457200" y="152083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538153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Adding codes to matrix variables</a:t>
            </a:r>
            <a:endParaRPr lang="en-US" dirty="0"/>
          </a:p>
        </p:txBody>
      </p:sp>
      <p:pic>
        <p:nvPicPr>
          <p:cNvPr id="5" name="Content Placeholder 4" descr="vocab editor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91" b="-73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6956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7112</TotalTime>
  <Words>917</Words>
  <Application>Microsoft Office PowerPoint</Application>
  <PresentationFormat>On-screen Show (4:3)</PresentationFormat>
  <Paragraphs>182</Paragraphs>
  <Slides>38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Wingdings</vt:lpstr>
      <vt:lpstr>Office Theme</vt:lpstr>
      <vt:lpstr>PowerPoint Presentation</vt:lpstr>
      <vt:lpstr>Datavyu – A quick history</vt:lpstr>
      <vt:lpstr>Advantages of Datavyu for Video Coding</vt:lpstr>
      <vt:lpstr>Getting Started</vt:lpstr>
      <vt:lpstr>Spreadsheet</vt:lpstr>
      <vt:lpstr>Setting up Spreadsheet</vt:lpstr>
      <vt:lpstr>Add Columns &amp; Category Codes</vt:lpstr>
      <vt:lpstr>How to make a new column</vt:lpstr>
      <vt:lpstr>Adding codes to matrix variables</vt:lpstr>
      <vt:lpstr>Code Editor</vt:lpstr>
      <vt:lpstr>Coding Manual</vt:lpstr>
      <vt:lpstr>Sample Template</vt:lpstr>
      <vt:lpstr>Sample Template w/ blank cells</vt:lpstr>
      <vt:lpstr>Adding your videos</vt:lpstr>
      <vt:lpstr>Data Viewer Controller </vt:lpstr>
      <vt:lpstr>Data Viewer Controller – The Basics</vt:lpstr>
      <vt:lpstr>Data Viewer Controller – The Basics</vt:lpstr>
      <vt:lpstr>Data Viewer Controller – The Basics</vt:lpstr>
      <vt:lpstr>Data Viewer Controller – The Basics</vt:lpstr>
      <vt:lpstr>Data Viewer Controller – The Basics</vt:lpstr>
      <vt:lpstr>Spreadsheet: Temporal Ordering</vt:lpstr>
      <vt:lpstr>Spreadsheet: Temporal Ordering</vt:lpstr>
      <vt:lpstr>Spreadsheet &amp; Controller: Onset &amp; Offset Times</vt:lpstr>
      <vt:lpstr>Spreadsheet &amp; Controller: Onset Times</vt:lpstr>
      <vt:lpstr>Spreadsheet &amp; Controller: Offset Times</vt:lpstr>
      <vt:lpstr>Scripts </vt:lpstr>
      <vt:lpstr>Scripting</vt:lpstr>
      <vt:lpstr>Scripting basics</vt:lpstr>
      <vt:lpstr>Scripting basics</vt:lpstr>
      <vt:lpstr>Example – Making a Reliability Cell</vt:lpstr>
      <vt:lpstr>Example – Printing to export</vt:lpstr>
      <vt:lpstr>Output view</vt:lpstr>
      <vt:lpstr>Example – Creating new cells with the same onset.</vt:lpstr>
      <vt:lpstr>Other examples -- Recoding</vt:lpstr>
      <vt:lpstr>Other examples – Deleting cells</vt:lpstr>
      <vt:lpstr>Generating Scripts</vt:lpstr>
      <vt:lpstr>Help!  My script isn’t working!</vt:lpstr>
      <vt:lpstr>Customizing Datavyu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Datavyu</dc:title>
  <dc:creator>Jennifer Ducz</dc:creator>
  <cp:lastModifiedBy>Francis Yannaco</cp:lastModifiedBy>
  <cp:revision>74</cp:revision>
  <dcterms:created xsi:type="dcterms:W3CDTF">2014-02-25T01:19:20Z</dcterms:created>
  <dcterms:modified xsi:type="dcterms:W3CDTF">2014-03-21T16:49:53Z</dcterms:modified>
</cp:coreProperties>
</file>